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998" r:id="rId1"/>
  </p:sldMasterIdLst>
  <p:notesMasterIdLst>
    <p:notesMasterId r:id="rId15"/>
  </p:notesMasterIdLst>
  <p:sldIdLst>
    <p:sldId id="256" r:id="rId2"/>
    <p:sldId id="258" r:id="rId3"/>
    <p:sldId id="259" r:id="rId4"/>
    <p:sldId id="263" r:id="rId5"/>
    <p:sldId id="269" r:id="rId6"/>
    <p:sldId id="261" r:id="rId7"/>
    <p:sldId id="260" r:id="rId8"/>
    <p:sldId id="262" r:id="rId9"/>
    <p:sldId id="265" r:id="rId10"/>
    <p:sldId id="266" r:id="rId11"/>
    <p:sldId id="264" r:id="rId12"/>
    <p:sldId id="267" r:id="rId13"/>
    <p:sldId id="268" r:id="rId1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ourtney Lewis" initials="CL" lastIdx="1" clrIdx="0">
    <p:extLst>
      <p:ext uri="{19B8F6BF-5375-455C-9EA6-DF929625EA0E}">
        <p15:presenceInfo xmlns:p15="http://schemas.microsoft.com/office/powerpoint/2012/main" userId="S::CLewis@go.cchs165.com::58a46389-0eb0-4e94-9413-9a011f92ac0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B8100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68053" autoAdjust="0"/>
  </p:normalViewPr>
  <p:slideViewPr>
    <p:cSldViewPr snapToGrid="0">
      <p:cViewPr varScale="1">
        <p:scale>
          <a:sx n="76" d="100"/>
          <a:sy n="76" d="100"/>
        </p:scale>
        <p:origin x="1338"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commentAuthors" Target="commentAuthors.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84925D8-6338-4C69-BCF3-24DEFBB8FB84}" type="doc">
      <dgm:prSet loTypeId="urn:microsoft.com/office/officeart/2005/8/layout/chevron2" loCatId="process" qsTypeId="urn:microsoft.com/office/officeart/2005/8/quickstyle/simple1" qsCatId="simple" csTypeId="urn:microsoft.com/office/officeart/2005/8/colors/accent1_2" csCatId="accent1" phldr="1"/>
      <dgm:spPr/>
      <dgm:t>
        <a:bodyPr/>
        <a:lstStyle/>
        <a:p>
          <a:endParaRPr lang="en-US"/>
        </a:p>
      </dgm:t>
    </dgm:pt>
    <dgm:pt modelId="{726F58EF-4422-4852-AEA0-3A43A5CDB413}">
      <dgm:prSet phldrT="[Text]" custT="1"/>
      <dgm:spPr>
        <a:solidFill>
          <a:srgbClr val="B8100C"/>
        </a:solidFill>
      </dgm:spPr>
      <dgm:t>
        <a:bodyPr/>
        <a:lstStyle/>
        <a:p>
          <a:r>
            <a:rPr lang="en-US" sz="3600" dirty="0"/>
            <a:t>  Feb. 5</a:t>
          </a:r>
        </a:p>
      </dgm:t>
    </dgm:pt>
    <dgm:pt modelId="{F716E3E2-EA82-41A0-B06A-729FAA497DAC}" type="parTrans" cxnId="{B317BBD7-469B-4C46-8518-D85B866D7B2D}">
      <dgm:prSet/>
      <dgm:spPr/>
      <dgm:t>
        <a:bodyPr/>
        <a:lstStyle/>
        <a:p>
          <a:endParaRPr lang="en-US"/>
        </a:p>
      </dgm:t>
    </dgm:pt>
    <dgm:pt modelId="{2F90150F-208D-41BA-9CE2-DFB9BD38E398}" type="sibTrans" cxnId="{B317BBD7-469B-4C46-8518-D85B866D7B2D}">
      <dgm:prSet/>
      <dgm:spPr/>
      <dgm:t>
        <a:bodyPr/>
        <a:lstStyle/>
        <a:p>
          <a:endParaRPr lang="en-US"/>
        </a:p>
      </dgm:t>
    </dgm:pt>
    <dgm:pt modelId="{0CD3E842-03E0-44AF-A311-A74F922A9595}">
      <dgm:prSet phldrT="[Text]" custT="1"/>
      <dgm:spPr>
        <a:noFill/>
        <a:ln>
          <a:noFill/>
        </a:ln>
      </dgm:spPr>
      <dgm:t>
        <a:bodyPr/>
        <a:lstStyle/>
        <a:p>
          <a:pPr>
            <a:buNone/>
          </a:pPr>
          <a:r>
            <a:rPr lang="en-US" sz="2800" dirty="0"/>
            <a:t>Class meeting</a:t>
          </a:r>
        </a:p>
      </dgm:t>
    </dgm:pt>
    <dgm:pt modelId="{B1937A96-D182-4B84-A8F8-7C4D4CDAD8BD}" type="parTrans" cxnId="{EBB2B827-3FF1-40F3-9887-92171E91D412}">
      <dgm:prSet/>
      <dgm:spPr/>
      <dgm:t>
        <a:bodyPr/>
        <a:lstStyle/>
        <a:p>
          <a:endParaRPr lang="en-US"/>
        </a:p>
      </dgm:t>
    </dgm:pt>
    <dgm:pt modelId="{59D38E4A-5D8A-4A9F-B001-15AC906B6573}" type="sibTrans" cxnId="{EBB2B827-3FF1-40F3-9887-92171E91D412}">
      <dgm:prSet/>
      <dgm:spPr/>
      <dgm:t>
        <a:bodyPr/>
        <a:lstStyle/>
        <a:p>
          <a:endParaRPr lang="en-US"/>
        </a:p>
      </dgm:t>
    </dgm:pt>
    <dgm:pt modelId="{13B8F22E-3689-42CA-9BCA-BB74A9D2DEA8}">
      <dgm:prSet phldrT="[Text]" custT="1"/>
      <dgm:spPr>
        <a:noFill/>
        <a:ln>
          <a:noFill/>
        </a:ln>
      </dgm:spPr>
      <dgm:t>
        <a:bodyPr/>
        <a:lstStyle/>
        <a:p>
          <a:r>
            <a:rPr lang="en-US" sz="2800" dirty="0"/>
            <a:t>Students will receive course selection sheets and other information. </a:t>
          </a:r>
        </a:p>
      </dgm:t>
    </dgm:pt>
    <dgm:pt modelId="{9535323E-547A-4292-9210-F4FBB2EA1BD8}" type="parTrans" cxnId="{AE14BE93-5201-48CE-9823-9A2FD9BFE5BF}">
      <dgm:prSet/>
      <dgm:spPr/>
      <dgm:t>
        <a:bodyPr/>
        <a:lstStyle/>
        <a:p>
          <a:endParaRPr lang="en-US"/>
        </a:p>
      </dgm:t>
    </dgm:pt>
    <dgm:pt modelId="{2E163483-F009-4EC9-B143-7D568136952A}" type="sibTrans" cxnId="{AE14BE93-5201-48CE-9823-9A2FD9BFE5BF}">
      <dgm:prSet/>
      <dgm:spPr/>
      <dgm:t>
        <a:bodyPr/>
        <a:lstStyle/>
        <a:p>
          <a:endParaRPr lang="en-US"/>
        </a:p>
      </dgm:t>
    </dgm:pt>
    <dgm:pt modelId="{30CE7BC7-9A91-4421-A426-3FD77972498B}">
      <dgm:prSet phldrT="[Text]" custT="1"/>
      <dgm:spPr>
        <a:solidFill>
          <a:srgbClr val="B8100C"/>
        </a:solidFill>
      </dgm:spPr>
      <dgm:t>
        <a:bodyPr/>
        <a:lstStyle/>
        <a:p>
          <a:r>
            <a:rPr lang="en-US" sz="3200" dirty="0"/>
            <a:t>        Feb.         11-14</a:t>
          </a:r>
        </a:p>
      </dgm:t>
    </dgm:pt>
    <dgm:pt modelId="{D28CFBCC-3314-408D-BDAD-25691A2B9D61}" type="parTrans" cxnId="{6CED96F8-1BF9-4BB1-9A72-0DC73998A02B}">
      <dgm:prSet/>
      <dgm:spPr/>
      <dgm:t>
        <a:bodyPr/>
        <a:lstStyle/>
        <a:p>
          <a:endParaRPr lang="en-US"/>
        </a:p>
      </dgm:t>
    </dgm:pt>
    <dgm:pt modelId="{9EC9C9BF-91CD-4D8B-B6FC-E283CEB8AFD0}" type="sibTrans" cxnId="{6CED96F8-1BF9-4BB1-9A72-0DC73998A02B}">
      <dgm:prSet/>
      <dgm:spPr/>
      <dgm:t>
        <a:bodyPr/>
        <a:lstStyle/>
        <a:p>
          <a:endParaRPr lang="en-US"/>
        </a:p>
      </dgm:t>
    </dgm:pt>
    <dgm:pt modelId="{7D01543D-27DD-4ABB-90FF-C34028348867}">
      <dgm:prSet phldrT="[Text]" custT="1"/>
      <dgm:spPr>
        <a:noFill/>
        <a:ln>
          <a:noFill/>
        </a:ln>
      </dgm:spPr>
      <dgm:t>
        <a:bodyPr/>
        <a:lstStyle/>
        <a:p>
          <a:pPr>
            <a:buNone/>
          </a:pPr>
          <a:r>
            <a:rPr lang="en-US" sz="2800" dirty="0"/>
            <a:t>Course Selection Meetings- Forecasting</a:t>
          </a:r>
        </a:p>
      </dgm:t>
    </dgm:pt>
    <dgm:pt modelId="{5B538A4A-075F-4ED0-A973-698180F5F8C1}" type="parTrans" cxnId="{4F8851CC-5E5F-4A66-BBB8-6D60742853D9}">
      <dgm:prSet/>
      <dgm:spPr/>
      <dgm:t>
        <a:bodyPr/>
        <a:lstStyle/>
        <a:p>
          <a:endParaRPr lang="en-US"/>
        </a:p>
      </dgm:t>
    </dgm:pt>
    <dgm:pt modelId="{3207C613-5432-4F9D-B7E6-1C063D227933}" type="sibTrans" cxnId="{4F8851CC-5E5F-4A66-BBB8-6D60742853D9}">
      <dgm:prSet/>
      <dgm:spPr/>
      <dgm:t>
        <a:bodyPr/>
        <a:lstStyle/>
        <a:p>
          <a:endParaRPr lang="en-US"/>
        </a:p>
      </dgm:t>
    </dgm:pt>
    <dgm:pt modelId="{F32043E3-13ED-4062-A452-5039220A6BCC}">
      <dgm:prSet phldrT="[Text]" custT="1"/>
      <dgm:spPr>
        <a:noFill/>
        <a:ln>
          <a:noFill/>
        </a:ln>
      </dgm:spPr>
      <dgm:t>
        <a:bodyPr/>
        <a:lstStyle/>
        <a:p>
          <a:r>
            <a:rPr lang="en-US" sz="2800" dirty="0"/>
            <a:t>Meetings are scheduled through English classes</a:t>
          </a:r>
        </a:p>
      </dgm:t>
    </dgm:pt>
    <dgm:pt modelId="{6CF8636E-5075-4AF1-998B-95FC4E9F1072}" type="parTrans" cxnId="{343ACF8F-1D71-44E7-8108-FD1F7DB4159F}">
      <dgm:prSet/>
      <dgm:spPr/>
      <dgm:t>
        <a:bodyPr/>
        <a:lstStyle/>
        <a:p>
          <a:endParaRPr lang="en-US"/>
        </a:p>
      </dgm:t>
    </dgm:pt>
    <dgm:pt modelId="{E6143B4E-1C84-40A2-870F-B7E6AD120D6B}" type="sibTrans" cxnId="{343ACF8F-1D71-44E7-8108-FD1F7DB4159F}">
      <dgm:prSet/>
      <dgm:spPr/>
      <dgm:t>
        <a:bodyPr/>
        <a:lstStyle/>
        <a:p>
          <a:endParaRPr lang="en-US"/>
        </a:p>
      </dgm:t>
    </dgm:pt>
    <dgm:pt modelId="{D14557AB-4B5E-4029-8A9F-0A0306ABFEC6}">
      <dgm:prSet phldrT="[Text]" custT="1"/>
      <dgm:spPr>
        <a:solidFill>
          <a:srgbClr val="B8100C"/>
        </a:solidFill>
      </dgm:spPr>
      <dgm:t>
        <a:bodyPr/>
        <a:lstStyle/>
        <a:p>
          <a:r>
            <a:rPr lang="en-US" sz="3200" dirty="0"/>
            <a:t>    March-   May</a:t>
          </a:r>
        </a:p>
      </dgm:t>
    </dgm:pt>
    <dgm:pt modelId="{478289CE-4E3B-4DF3-A3BD-2D8F0B3CD40B}" type="parTrans" cxnId="{FEB6FF20-C1B4-4B7A-97B6-37589969305C}">
      <dgm:prSet/>
      <dgm:spPr/>
      <dgm:t>
        <a:bodyPr/>
        <a:lstStyle/>
        <a:p>
          <a:endParaRPr lang="en-US"/>
        </a:p>
      </dgm:t>
    </dgm:pt>
    <dgm:pt modelId="{80FF5571-1F06-4B21-946E-B7644660E357}" type="sibTrans" cxnId="{FEB6FF20-C1B4-4B7A-97B6-37589969305C}">
      <dgm:prSet/>
      <dgm:spPr/>
      <dgm:t>
        <a:bodyPr/>
        <a:lstStyle/>
        <a:p>
          <a:endParaRPr lang="en-US"/>
        </a:p>
      </dgm:t>
    </dgm:pt>
    <dgm:pt modelId="{3996E1FF-2B9E-44EA-BE1F-CFC17EDAB26F}">
      <dgm:prSet phldrT="[Text]" custT="1"/>
      <dgm:spPr>
        <a:noFill/>
        <a:ln>
          <a:noFill/>
        </a:ln>
      </dgm:spPr>
      <dgm:t>
        <a:bodyPr/>
        <a:lstStyle/>
        <a:p>
          <a:pPr>
            <a:buFont typeface="Arial" panose="020B0604020202020204" pitchFamily="34" charset="0"/>
            <a:buChar char="•"/>
          </a:pPr>
          <a:r>
            <a:rPr lang="en-US" sz="2800" dirty="0"/>
            <a:t>Students have time to review and make changes to their course requests. </a:t>
          </a:r>
        </a:p>
      </dgm:t>
    </dgm:pt>
    <dgm:pt modelId="{CC3B2572-B493-4531-96B4-758C52B9BC70}" type="parTrans" cxnId="{0C486EFC-4343-49FA-A62A-FE739EF3EE1D}">
      <dgm:prSet/>
      <dgm:spPr/>
      <dgm:t>
        <a:bodyPr/>
        <a:lstStyle/>
        <a:p>
          <a:endParaRPr lang="en-US"/>
        </a:p>
      </dgm:t>
    </dgm:pt>
    <dgm:pt modelId="{B02D3D78-AC49-4BE3-9C03-650B87B4E595}" type="sibTrans" cxnId="{0C486EFC-4343-49FA-A62A-FE739EF3EE1D}">
      <dgm:prSet/>
      <dgm:spPr/>
      <dgm:t>
        <a:bodyPr/>
        <a:lstStyle/>
        <a:p>
          <a:endParaRPr lang="en-US"/>
        </a:p>
      </dgm:t>
    </dgm:pt>
    <dgm:pt modelId="{B9FBED2F-8212-4F78-A9B0-4B49EE0EA939}">
      <dgm:prSet phldrT="[Text]" custT="1"/>
      <dgm:spPr>
        <a:noFill/>
        <a:ln>
          <a:noFill/>
        </a:ln>
      </dgm:spPr>
      <dgm:t>
        <a:bodyPr/>
        <a:lstStyle/>
        <a:p>
          <a:r>
            <a:rPr lang="en-US" sz="2800" dirty="0"/>
            <a:t>Contact Mrs. Ruiz for any changes by MAY 10, 2019</a:t>
          </a:r>
        </a:p>
      </dgm:t>
    </dgm:pt>
    <dgm:pt modelId="{453EFA5C-9561-419A-BA21-4DE8AF2F8186}" type="parTrans" cxnId="{442B532C-7E86-4950-8A5B-BEB677A85E8A}">
      <dgm:prSet/>
      <dgm:spPr/>
      <dgm:t>
        <a:bodyPr/>
        <a:lstStyle/>
        <a:p>
          <a:endParaRPr lang="en-US"/>
        </a:p>
      </dgm:t>
    </dgm:pt>
    <dgm:pt modelId="{994139A4-9F03-446B-9A07-5D56F53A372D}" type="sibTrans" cxnId="{442B532C-7E86-4950-8A5B-BEB677A85E8A}">
      <dgm:prSet/>
      <dgm:spPr/>
      <dgm:t>
        <a:bodyPr/>
        <a:lstStyle/>
        <a:p>
          <a:endParaRPr lang="en-US"/>
        </a:p>
      </dgm:t>
    </dgm:pt>
    <dgm:pt modelId="{D1713700-ECB5-4C36-AF2B-290282ADDBC5}">
      <dgm:prSet phldrT="[Text]" custT="1"/>
      <dgm:spPr>
        <a:noFill/>
        <a:ln>
          <a:noFill/>
        </a:ln>
      </dgm:spPr>
      <dgm:t>
        <a:bodyPr/>
        <a:lstStyle/>
        <a:p>
          <a:r>
            <a:rPr lang="en-US" sz="2800" dirty="0"/>
            <a:t>Review sheets and Q &amp; A </a:t>
          </a:r>
        </a:p>
      </dgm:t>
    </dgm:pt>
    <dgm:pt modelId="{6A670BCB-93FE-4ECE-ADED-2B7595FBC7AF}" type="parTrans" cxnId="{96120EF5-1940-4640-A442-081BE6C3F2B9}">
      <dgm:prSet/>
      <dgm:spPr/>
      <dgm:t>
        <a:bodyPr/>
        <a:lstStyle/>
        <a:p>
          <a:endParaRPr lang="en-US"/>
        </a:p>
      </dgm:t>
    </dgm:pt>
    <dgm:pt modelId="{E2A9B194-8096-40B9-823F-F8F9C5775820}" type="sibTrans" cxnId="{96120EF5-1940-4640-A442-081BE6C3F2B9}">
      <dgm:prSet/>
      <dgm:spPr/>
      <dgm:t>
        <a:bodyPr/>
        <a:lstStyle/>
        <a:p>
          <a:endParaRPr lang="en-US"/>
        </a:p>
      </dgm:t>
    </dgm:pt>
    <dgm:pt modelId="{05BD1BCA-1AF5-43A4-9575-DE685015164E}">
      <dgm:prSet phldrT="[Text]" custT="1"/>
      <dgm:spPr>
        <a:noFill/>
        <a:ln>
          <a:noFill/>
        </a:ln>
      </dgm:spPr>
      <dgm:t>
        <a:bodyPr/>
        <a:lstStyle/>
        <a:p>
          <a:r>
            <a:rPr lang="en-US" sz="2800" dirty="0"/>
            <a:t>Transcript review, review student course requests with Mrs. Ruiz, and input course selections.</a:t>
          </a:r>
        </a:p>
      </dgm:t>
    </dgm:pt>
    <dgm:pt modelId="{51662E7C-6560-423F-B867-E259E496E3BF}" type="parTrans" cxnId="{106FD749-F1DC-4959-A41F-3C6B4D4771E3}">
      <dgm:prSet/>
      <dgm:spPr/>
      <dgm:t>
        <a:bodyPr/>
        <a:lstStyle/>
        <a:p>
          <a:endParaRPr lang="en-US"/>
        </a:p>
      </dgm:t>
    </dgm:pt>
    <dgm:pt modelId="{24AE6F2D-FCFB-440D-90EC-890EE6CF05BA}" type="sibTrans" cxnId="{106FD749-F1DC-4959-A41F-3C6B4D4771E3}">
      <dgm:prSet/>
      <dgm:spPr/>
      <dgm:t>
        <a:bodyPr/>
        <a:lstStyle/>
        <a:p>
          <a:endParaRPr lang="en-US"/>
        </a:p>
      </dgm:t>
    </dgm:pt>
    <dgm:pt modelId="{C6A77362-E203-447B-BED2-578695E1B307}" type="pres">
      <dgm:prSet presAssocID="{C84925D8-6338-4C69-BCF3-24DEFBB8FB84}" presName="linearFlow" presStyleCnt="0">
        <dgm:presLayoutVars>
          <dgm:dir/>
          <dgm:animLvl val="lvl"/>
          <dgm:resizeHandles val="exact"/>
        </dgm:presLayoutVars>
      </dgm:prSet>
      <dgm:spPr/>
      <dgm:t>
        <a:bodyPr/>
        <a:lstStyle/>
        <a:p>
          <a:endParaRPr lang="en-US"/>
        </a:p>
      </dgm:t>
    </dgm:pt>
    <dgm:pt modelId="{D7413CD2-DE06-461A-901F-07BEBDEA4954}" type="pres">
      <dgm:prSet presAssocID="{726F58EF-4422-4852-AEA0-3A43A5CDB413}" presName="composite" presStyleCnt="0"/>
      <dgm:spPr/>
    </dgm:pt>
    <dgm:pt modelId="{1AA8B304-35A0-48E7-BAFC-00225F7707F4}" type="pres">
      <dgm:prSet presAssocID="{726F58EF-4422-4852-AEA0-3A43A5CDB413}" presName="parentText" presStyleLbl="alignNode1" presStyleIdx="0" presStyleCnt="3" custScaleX="115941" custLinFactNeighborX="5341" custLinFactNeighborY="-1602">
        <dgm:presLayoutVars>
          <dgm:chMax val="1"/>
          <dgm:bulletEnabled val="1"/>
        </dgm:presLayoutVars>
      </dgm:prSet>
      <dgm:spPr/>
      <dgm:t>
        <a:bodyPr/>
        <a:lstStyle/>
        <a:p>
          <a:endParaRPr lang="en-US"/>
        </a:p>
      </dgm:t>
    </dgm:pt>
    <dgm:pt modelId="{341C4300-295B-4ED2-AB16-EFB315B61B47}" type="pres">
      <dgm:prSet presAssocID="{726F58EF-4422-4852-AEA0-3A43A5CDB413}" presName="descendantText" presStyleLbl="alignAcc1" presStyleIdx="0" presStyleCnt="3" custScaleY="128142" custLinFactNeighborX="1367" custLinFactNeighborY="8217">
        <dgm:presLayoutVars>
          <dgm:bulletEnabled val="1"/>
        </dgm:presLayoutVars>
      </dgm:prSet>
      <dgm:spPr/>
      <dgm:t>
        <a:bodyPr/>
        <a:lstStyle/>
        <a:p>
          <a:endParaRPr lang="en-US"/>
        </a:p>
      </dgm:t>
    </dgm:pt>
    <dgm:pt modelId="{0B2C4D4C-4B6B-4126-8A8D-9D31FB936E75}" type="pres">
      <dgm:prSet presAssocID="{2F90150F-208D-41BA-9CE2-DFB9BD38E398}" presName="sp" presStyleCnt="0"/>
      <dgm:spPr/>
    </dgm:pt>
    <dgm:pt modelId="{C95E46A9-EE7D-4E3D-9E7B-D71545B7FB44}" type="pres">
      <dgm:prSet presAssocID="{30CE7BC7-9A91-4421-A426-3FD77972498B}" presName="composite" presStyleCnt="0"/>
      <dgm:spPr/>
    </dgm:pt>
    <dgm:pt modelId="{19CC4D48-382A-45E0-A86D-4D9A1946D590}" type="pres">
      <dgm:prSet presAssocID="{30CE7BC7-9A91-4421-A426-3FD77972498B}" presName="parentText" presStyleLbl="alignNode1" presStyleIdx="1" presStyleCnt="3" custScaleX="124151" custScaleY="114386">
        <dgm:presLayoutVars>
          <dgm:chMax val="1"/>
          <dgm:bulletEnabled val="1"/>
        </dgm:presLayoutVars>
      </dgm:prSet>
      <dgm:spPr/>
      <dgm:t>
        <a:bodyPr/>
        <a:lstStyle/>
        <a:p>
          <a:endParaRPr lang="en-US"/>
        </a:p>
      </dgm:t>
    </dgm:pt>
    <dgm:pt modelId="{646CB29C-3CB7-4CF4-95B3-75840C812FD2}" type="pres">
      <dgm:prSet presAssocID="{30CE7BC7-9A91-4421-A426-3FD77972498B}" presName="descendantText" presStyleLbl="alignAcc1" presStyleIdx="1" presStyleCnt="3" custScaleX="98322" custScaleY="143285" custLinFactNeighborX="0" custLinFactNeighborY="12326">
        <dgm:presLayoutVars>
          <dgm:bulletEnabled val="1"/>
        </dgm:presLayoutVars>
      </dgm:prSet>
      <dgm:spPr/>
      <dgm:t>
        <a:bodyPr/>
        <a:lstStyle/>
        <a:p>
          <a:endParaRPr lang="en-US"/>
        </a:p>
      </dgm:t>
    </dgm:pt>
    <dgm:pt modelId="{09BDCFE9-4DFF-4AAB-9809-3A9C861B917C}" type="pres">
      <dgm:prSet presAssocID="{9EC9C9BF-91CD-4D8B-B6FC-E283CEB8AFD0}" presName="sp" presStyleCnt="0"/>
      <dgm:spPr/>
    </dgm:pt>
    <dgm:pt modelId="{1E9171E9-439C-4274-923B-1944A3ED4A5F}" type="pres">
      <dgm:prSet presAssocID="{D14557AB-4B5E-4029-8A9F-0A0306ABFEC6}" presName="composite" presStyleCnt="0"/>
      <dgm:spPr/>
    </dgm:pt>
    <dgm:pt modelId="{B07CDAF4-5031-4F5E-8F03-CAD2415D97FE}" type="pres">
      <dgm:prSet presAssocID="{D14557AB-4B5E-4029-8A9F-0A0306ABFEC6}" presName="parentText" presStyleLbl="alignNode1" presStyleIdx="2" presStyleCnt="3" custScaleX="124599" custScaleY="104126" custLinFactNeighborX="8393" custLinFactNeighborY="1602">
        <dgm:presLayoutVars>
          <dgm:chMax val="1"/>
          <dgm:bulletEnabled val="1"/>
        </dgm:presLayoutVars>
      </dgm:prSet>
      <dgm:spPr/>
      <dgm:t>
        <a:bodyPr/>
        <a:lstStyle/>
        <a:p>
          <a:endParaRPr lang="en-US"/>
        </a:p>
      </dgm:t>
    </dgm:pt>
    <dgm:pt modelId="{D0B38325-2795-4625-A9E8-6B5C1F1BA829}" type="pres">
      <dgm:prSet presAssocID="{D14557AB-4B5E-4029-8A9F-0A0306ABFEC6}" presName="descendantText" presStyleLbl="alignAcc1" presStyleIdx="2" presStyleCnt="3" custScaleX="92260" custScaleY="125160" custLinFactNeighborY="16434">
        <dgm:presLayoutVars>
          <dgm:bulletEnabled val="1"/>
        </dgm:presLayoutVars>
      </dgm:prSet>
      <dgm:spPr/>
      <dgm:t>
        <a:bodyPr/>
        <a:lstStyle/>
        <a:p>
          <a:endParaRPr lang="en-US"/>
        </a:p>
      </dgm:t>
    </dgm:pt>
  </dgm:ptLst>
  <dgm:cxnLst>
    <dgm:cxn modelId="{106FD749-F1DC-4959-A41F-3C6B4D4771E3}" srcId="{30CE7BC7-9A91-4421-A426-3FD77972498B}" destId="{05BD1BCA-1AF5-43A4-9575-DE685015164E}" srcOrd="2" destOrd="0" parTransId="{51662E7C-6560-423F-B867-E259E496E3BF}" sibTransId="{24AE6F2D-FCFB-440D-90EC-890EE6CF05BA}"/>
    <dgm:cxn modelId="{AE14BE93-5201-48CE-9823-9A2FD9BFE5BF}" srcId="{726F58EF-4422-4852-AEA0-3A43A5CDB413}" destId="{13B8F22E-3689-42CA-9BCA-BB74A9D2DEA8}" srcOrd="1" destOrd="0" parTransId="{9535323E-547A-4292-9210-F4FBB2EA1BD8}" sibTransId="{2E163483-F009-4EC9-B143-7D568136952A}"/>
    <dgm:cxn modelId="{6B880CFF-5AE6-4C5B-AC31-248B4A0FCFD8}" type="presOf" srcId="{C84925D8-6338-4C69-BCF3-24DEFBB8FB84}" destId="{C6A77362-E203-447B-BED2-578695E1B307}" srcOrd="0" destOrd="0" presId="urn:microsoft.com/office/officeart/2005/8/layout/chevron2"/>
    <dgm:cxn modelId="{B317BBD7-469B-4C46-8518-D85B866D7B2D}" srcId="{C84925D8-6338-4C69-BCF3-24DEFBB8FB84}" destId="{726F58EF-4422-4852-AEA0-3A43A5CDB413}" srcOrd="0" destOrd="0" parTransId="{F716E3E2-EA82-41A0-B06A-729FAA497DAC}" sibTransId="{2F90150F-208D-41BA-9CE2-DFB9BD38E398}"/>
    <dgm:cxn modelId="{EBB2B827-3FF1-40F3-9887-92171E91D412}" srcId="{726F58EF-4422-4852-AEA0-3A43A5CDB413}" destId="{0CD3E842-03E0-44AF-A311-A74F922A9595}" srcOrd="0" destOrd="0" parTransId="{B1937A96-D182-4B84-A8F8-7C4D4CDAD8BD}" sibTransId="{59D38E4A-5D8A-4A9F-B001-15AC906B6573}"/>
    <dgm:cxn modelId="{04811BB4-66B3-4743-B1D0-D2EE5F11C1FF}" type="presOf" srcId="{0CD3E842-03E0-44AF-A311-A74F922A9595}" destId="{341C4300-295B-4ED2-AB16-EFB315B61B47}" srcOrd="0" destOrd="0" presId="urn:microsoft.com/office/officeart/2005/8/layout/chevron2"/>
    <dgm:cxn modelId="{0C486EFC-4343-49FA-A62A-FE739EF3EE1D}" srcId="{D14557AB-4B5E-4029-8A9F-0A0306ABFEC6}" destId="{3996E1FF-2B9E-44EA-BE1F-CFC17EDAB26F}" srcOrd="0" destOrd="0" parTransId="{CC3B2572-B493-4531-96B4-758C52B9BC70}" sibTransId="{B02D3D78-AC49-4BE3-9C03-650B87B4E595}"/>
    <dgm:cxn modelId="{799FE821-AC8A-4004-A398-6E5E96FF261F}" type="presOf" srcId="{30CE7BC7-9A91-4421-A426-3FD77972498B}" destId="{19CC4D48-382A-45E0-A86D-4D9A1946D590}" srcOrd="0" destOrd="0" presId="urn:microsoft.com/office/officeart/2005/8/layout/chevron2"/>
    <dgm:cxn modelId="{DF52DB11-FEA3-4760-89EB-DFCFFE6AE4B1}" type="presOf" srcId="{D1713700-ECB5-4C36-AF2B-290282ADDBC5}" destId="{341C4300-295B-4ED2-AB16-EFB315B61B47}" srcOrd="0" destOrd="2" presId="urn:microsoft.com/office/officeart/2005/8/layout/chevron2"/>
    <dgm:cxn modelId="{2B1240F5-F976-4CEF-8F56-7FDBE73E64DC}" type="presOf" srcId="{7D01543D-27DD-4ABB-90FF-C34028348867}" destId="{646CB29C-3CB7-4CF4-95B3-75840C812FD2}" srcOrd="0" destOrd="0" presId="urn:microsoft.com/office/officeart/2005/8/layout/chevron2"/>
    <dgm:cxn modelId="{343ACF8F-1D71-44E7-8108-FD1F7DB4159F}" srcId="{30CE7BC7-9A91-4421-A426-3FD77972498B}" destId="{F32043E3-13ED-4062-A452-5039220A6BCC}" srcOrd="1" destOrd="0" parTransId="{6CF8636E-5075-4AF1-998B-95FC4E9F1072}" sibTransId="{E6143B4E-1C84-40A2-870F-B7E6AD120D6B}"/>
    <dgm:cxn modelId="{442B532C-7E86-4950-8A5B-BEB677A85E8A}" srcId="{D14557AB-4B5E-4029-8A9F-0A0306ABFEC6}" destId="{B9FBED2F-8212-4F78-A9B0-4B49EE0EA939}" srcOrd="1" destOrd="0" parTransId="{453EFA5C-9561-419A-BA21-4DE8AF2F8186}" sibTransId="{994139A4-9F03-446B-9A07-5D56F53A372D}"/>
    <dgm:cxn modelId="{FEB6FF20-C1B4-4B7A-97B6-37589969305C}" srcId="{C84925D8-6338-4C69-BCF3-24DEFBB8FB84}" destId="{D14557AB-4B5E-4029-8A9F-0A0306ABFEC6}" srcOrd="2" destOrd="0" parTransId="{478289CE-4E3B-4DF3-A3BD-2D8F0B3CD40B}" sibTransId="{80FF5571-1F06-4B21-946E-B7644660E357}"/>
    <dgm:cxn modelId="{98760C14-7B1F-421D-9885-40794A061512}" type="presOf" srcId="{F32043E3-13ED-4062-A452-5039220A6BCC}" destId="{646CB29C-3CB7-4CF4-95B3-75840C812FD2}" srcOrd="0" destOrd="1" presId="urn:microsoft.com/office/officeart/2005/8/layout/chevron2"/>
    <dgm:cxn modelId="{F336DE86-8377-4F14-978E-0B6AD950A980}" type="presOf" srcId="{D14557AB-4B5E-4029-8A9F-0A0306ABFEC6}" destId="{B07CDAF4-5031-4F5E-8F03-CAD2415D97FE}" srcOrd="0" destOrd="0" presId="urn:microsoft.com/office/officeart/2005/8/layout/chevron2"/>
    <dgm:cxn modelId="{BAB9FF7C-AA85-4AFE-A917-560189D9039D}" type="presOf" srcId="{3996E1FF-2B9E-44EA-BE1F-CFC17EDAB26F}" destId="{D0B38325-2795-4625-A9E8-6B5C1F1BA829}" srcOrd="0" destOrd="0" presId="urn:microsoft.com/office/officeart/2005/8/layout/chevron2"/>
    <dgm:cxn modelId="{3FB7C33D-5979-443E-96FB-9C58F2C76311}" type="presOf" srcId="{05BD1BCA-1AF5-43A4-9575-DE685015164E}" destId="{646CB29C-3CB7-4CF4-95B3-75840C812FD2}" srcOrd="0" destOrd="2" presId="urn:microsoft.com/office/officeart/2005/8/layout/chevron2"/>
    <dgm:cxn modelId="{6CED96F8-1BF9-4BB1-9A72-0DC73998A02B}" srcId="{C84925D8-6338-4C69-BCF3-24DEFBB8FB84}" destId="{30CE7BC7-9A91-4421-A426-3FD77972498B}" srcOrd="1" destOrd="0" parTransId="{D28CFBCC-3314-408D-BDAD-25691A2B9D61}" sibTransId="{9EC9C9BF-91CD-4D8B-B6FC-E283CEB8AFD0}"/>
    <dgm:cxn modelId="{2BE0BF24-3D94-41B1-8676-01A680D8AB0A}" type="presOf" srcId="{13B8F22E-3689-42CA-9BCA-BB74A9D2DEA8}" destId="{341C4300-295B-4ED2-AB16-EFB315B61B47}" srcOrd="0" destOrd="1" presId="urn:microsoft.com/office/officeart/2005/8/layout/chevron2"/>
    <dgm:cxn modelId="{96120EF5-1940-4640-A442-081BE6C3F2B9}" srcId="{726F58EF-4422-4852-AEA0-3A43A5CDB413}" destId="{D1713700-ECB5-4C36-AF2B-290282ADDBC5}" srcOrd="2" destOrd="0" parTransId="{6A670BCB-93FE-4ECE-ADED-2B7595FBC7AF}" sibTransId="{E2A9B194-8096-40B9-823F-F8F9C5775820}"/>
    <dgm:cxn modelId="{CBA6723E-D825-4720-A755-C1402D0CEA11}" type="presOf" srcId="{B9FBED2F-8212-4F78-A9B0-4B49EE0EA939}" destId="{D0B38325-2795-4625-A9E8-6B5C1F1BA829}" srcOrd="0" destOrd="1" presId="urn:microsoft.com/office/officeart/2005/8/layout/chevron2"/>
    <dgm:cxn modelId="{326F8020-02F9-4434-B356-F15394EEA4EB}" type="presOf" srcId="{726F58EF-4422-4852-AEA0-3A43A5CDB413}" destId="{1AA8B304-35A0-48E7-BAFC-00225F7707F4}" srcOrd="0" destOrd="0" presId="urn:microsoft.com/office/officeart/2005/8/layout/chevron2"/>
    <dgm:cxn modelId="{4F8851CC-5E5F-4A66-BBB8-6D60742853D9}" srcId="{30CE7BC7-9A91-4421-A426-3FD77972498B}" destId="{7D01543D-27DD-4ABB-90FF-C34028348867}" srcOrd="0" destOrd="0" parTransId="{5B538A4A-075F-4ED0-A973-698180F5F8C1}" sibTransId="{3207C613-5432-4F9D-B7E6-1C063D227933}"/>
    <dgm:cxn modelId="{584E1C36-9E20-459B-9F22-A27F54130C79}" type="presParOf" srcId="{C6A77362-E203-447B-BED2-578695E1B307}" destId="{D7413CD2-DE06-461A-901F-07BEBDEA4954}" srcOrd="0" destOrd="0" presId="urn:microsoft.com/office/officeart/2005/8/layout/chevron2"/>
    <dgm:cxn modelId="{A14C9C92-9CBA-45D6-A22A-3A98A4884438}" type="presParOf" srcId="{D7413CD2-DE06-461A-901F-07BEBDEA4954}" destId="{1AA8B304-35A0-48E7-BAFC-00225F7707F4}" srcOrd="0" destOrd="0" presId="urn:microsoft.com/office/officeart/2005/8/layout/chevron2"/>
    <dgm:cxn modelId="{760841DD-8C7E-41D5-B600-983271BBD487}" type="presParOf" srcId="{D7413CD2-DE06-461A-901F-07BEBDEA4954}" destId="{341C4300-295B-4ED2-AB16-EFB315B61B47}" srcOrd="1" destOrd="0" presId="urn:microsoft.com/office/officeart/2005/8/layout/chevron2"/>
    <dgm:cxn modelId="{3A75FB01-C77C-4CA2-899F-D980168FA14F}" type="presParOf" srcId="{C6A77362-E203-447B-BED2-578695E1B307}" destId="{0B2C4D4C-4B6B-4126-8A8D-9D31FB936E75}" srcOrd="1" destOrd="0" presId="urn:microsoft.com/office/officeart/2005/8/layout/chevron2"/>
    <dgm:cxn modelId="{7031500A-FFDA-4CDC-8316-DD6C4D9DE3B0}" type="presParOf" srcId="{C6A77362-E203-447B-BED2-578695E1B307}" destId="{C95E46A9-EE7D-4E3D-9E7B-D71545B7FB44}" srcOrd="2" destOrd="0" presId="urn:microsoft.com/office/officeart/2005/8/layout/chevron2"/>
    <dgm:cxn modelId="{D57B82BE-CC84-439A-BB9E-3580F6D7DF77}" type="presParOf" srcId="{C95E46A9-EE7D-4E3D-9E7B-D71545B7FB44}" destId="{19CC4D48-382A-45E0-A86D-4D9A1946D590}" srcOrd="0" destOrd="0" presId="urn:microsoft.com/office/officeart/2005/8/layout/chevron2"/>
    <dgm:cxn modelId="{D8ABCEB9-567A-4789-A397-577D3B5C15B8}" type="presParOf" srcId="{C95E46A9-EE7D-4E3D-9E7B-D71545B7FB44}" destId="{646CB29C-3CB7-4CF4-95B3-75840C812FD2}" srcOrd="1" destOrd="0" presId="urn:microsoft.com/office/officeart/2005/8/layout/chevron2"/>
    <dgm:cxn modelId="{0DB69963-7414-4727-A05A-5A52EBB6D63A}" type="presParOf" srcId="{C6A77362-E203-447B-BED2-578695E1B307}" destId="{09BDCFE9-4DFF-4AAB-9809-3A9C861B917C}" srcOrd="3" destOrd="0" presId="urn:microsoft.com/office/officeart/2005/8/layout/chevron2"/>
    <dgm:cxn modelId="{ADC06725-72AC-418D-8E4A-A70FA3D25853}" type="presParOf" srcId="{C6A77362-E203-447B-BED2-578695E1B307}" destId="{1E9171E9-439C-4274-923B-1944A3ED4A5F}" srcOrd="4" destOrd="0" presId="urn:microsoft.com/office/officeart/2005/8/layout/chevron2"/>
    <dgm:cxn modelId="{9EB5CED2-8EF3-4D8B-97CC-38A501BBFD1E}" type="presParOf" srcId="{1E9171E9-439C-4274-923B-1944A3ED4A5F}" destId="{B07CDAF4-5031-4F5E-8F03-CAD2415D97FE}" srcOrd="0" destOrd="0" presId="urn:microsoft.com/office/officeart/2005/8/layout/chevron2"/>
    <dgm:cxn modelId="{86649C5A-F4F0-46F6-89DC-3C18C49EAF3B}" type="presParOf" srcId="{1E9171E9-439C-4274-923B-1944A3ED4A5F}" destId="{D0B38325-2795-4625-A9E8-6B5C1F1BA829}" srcOrd="1" destOrd="0" presId="urn:microsoft.com/office/officeart/2005/8/layout/chevron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883DC81-8E75-41DE-9092-67D6A66A7D9A}" type="datetimeFigureOut">
              <a:rPr lang="en-US" smtClean="0"/>
              <a:t>2/5/2019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FC6325E-3568-449D-BD92-3B2711C77CCA}" type="slidenum">
              <a:rPr lang="en-US" smtClean="0"/>
              <a:t>‹#›</a:t>
            </a:fld>
            <a:endParaRPr lang="en-US"/>
          </a:p>
        </p:txBody>
      </p:sp>
    </p:spTree>
    <p:extLst>
      <p:ext uri="{BB962C8B-B14F-4D97-AF65-F5344CB8AC3E}">
        <p14:creationId xmlns:p14="http://schemas.microsoft.com/office/powerpoint/2010/main" val="40819999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Hello Class of 2022, this is Mrs. Ruiz your school counselor. Today we are meeting to go over the course selection process for your sophomore year. </a:t>
            </a:r>
          </a:p>
        </p:txBody>
      </p:sp>
      <p:sp>
        <p:nvSpPr>
          <p:cNvPr id="4" name="Slide Number Placeholder 3"/>
          <p:cNvSpPr>
            <a:spLocks noGrp="1"/>
          </p:cNvSpPr>
          <p:nvPr>
            <p:ph type="sldNum" sz="quarter" idx="5"/>
          </p:nvPr>
        </p:nvSpPr>
        <p:spPr/>
        <p:txBody>
          <a:bodyPr/>
          <a:lstStyle/>
          <a:p>
            <a:fld id="{EFC6325E-3568-449D-BD92-3B2711C77CCA}" type="slidenum">
              <a:rPr lang="en-US" smtClean="0"/>
              <a:t>1</a:t>
            </a:fld>
            <a:endParaRPr lang="en-US"/>
          </a:p>
        </p:txBody>
      </p:sp>
    </p:spTree>
    <p:extLst>
      <p:ext uri="{BB962C8B-B14F-4D97-AF65-F5344CB8AC3E}">
        <p14:creationId xmlns:p14="http://schemas.microsoft.com/office/powerpoint/2010/main" val="32767471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the link to 2019-2022 Course Description guide. Every class offered is listed with class descriptions as well as course pre-requisites (or eligibility requirements).  For example, there may be a course expectation such as: you have to take Spanish 1 before you take Spanish 2 or there is  a grade requirement: receive a grade of C or better.  As you complete your yellow “Course Selection Sheet” please make sure you meet all pre-requisites for the electives and alternatives you request. Your transcript will also help you examine if you met a pre-requisite for a class. </a:t>
            </a:r>
          </a:p>
        </p:txBody>
      </p:sp>
      <p:sp>
        <p:nvSpPr>
          <p:cNvPr id="4" name="Slide Number Placeholder 3"/>
          <p:cNvSpPr>
            <a:spLocks noGrp="1"/>
          </p:cNvSpPr>
          <p:nvPr>
            <p:ph type="sldNum" sz="quarter" idx="5"/>
          </p:nvPr>
        </p:nvSpPr>
        <p:spPr/>
        <p:txBody>
          <a:bodyPr/>
          <a:lstStyle/>
          <a:p>
            <a:fld id="{EFC6325E-3568-449D-BD92-3B2711C77CCA}" type="slidenum">
              <a:rPr lang="en-US" smtClean="0"/>
              <a:t>10</a:t>
            </a:fld>
            <a:endParaRPr lang="en-US"/>
          </a:p>
        </p:txBody>
      </p:sp>
    </p:spTree>
    <p:extLst>
      <p:ext uri="{BB962C8B-B14F-4D97-AF65-F5344CB8AC3E}">
        <p14:creationId xmlns:p14="http://schemas.microsoft.com/office/powerpoint/2010/main" val="5154558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Starting in June we will have Summer Driver’s Ed class. Forms will be available during our meeting next week in the computer lab. You must be 15 at the start of class (June 3</a:t>
            </a:r>
            <a:r>
              <a:rPr lang="en-US" baseline="30000" dirty="0"/>
              <a:t>rd</a:t>
            </a:r>
            <a:r>
              <a:rPr lang="en-US" dirty="0"/>
              <a:t>).  You will have the option to choose between 2 times 8-10 or 10-12.  Please make sure you discuss this with you parents/guardians and make sure you are able to attend this 4 week class. You are allowed to miss 2 classes, after that you will be dropped from the class and have to retake later on.  Forms are due to me by March 1</a:t>
            </a:r>
            <a:r>
              <a:rPr lang="en-US" baseline="30000" dirty="0"/>
              <a:t>st</a:t>
            </a:r>
            <a:r>
              <a:rPr lang="en-US" dirty="0"/>
              <a:t>. You will notified via email if you enrolled for summer driver’s ed. </a:t>
            </a:r>
          </a:p>
        </p:txBody>
      </p:sp>
      <p:sp>
        <p:nvSpPr>
          <p:cNvPr id="4" name="Slide Number Placeholder 3"/>
          <p:cNvSpPr>
            <a:spLocks noGrp="1"/>
          </p:cNvSpPr>
          <p:nvPr>
            <p:ph type="sldNum" sz="quarter" idx="5"/>
          </p:nvPr>
        </p:nvSpPr>
        <p:spPr/>
        <p:txBody>
          <a:bodyPr/>
          <a:lstStyle/>
          <a:p>
            <a:fld id="{EFC6325E-3568-449D-BD92-3B2711C77CCA}" type="slidenum">
              <a:rPr lang="en-US" smtClean="0"/>
              <a:t>11</a:t>
            </a:fld>
            <a:endParaRPr lang="en-US"/>
          </a:p>
        </p:txBody>
      </p:sp>
    </p:spTree>
    <p:extLst>
      <p:ext uri="{BB962C8B-B14F-4D97-AF65-F5344CB8AC3E}">
        <p14:creationId xmlns:p14="http://schemas.microsoft.com/office/powerpoint/2010/main" val="14628183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is the time to start to organize and prepare for next year and beyond!  Continue to check your email. Look over your options for next year and do not hesitate to contact me if you need help with course selections. We are preparing for next year, but we still have to get through freshman year what you do now will impact your future classes.</a:t>
            </a:r>
          </a:p>
        </p:txBody>
      </p:sp>
      <p:sp>
        <p:nvSpPr>
          <p:cNvPr id="4" name="Slide Number Placeholder 3"/>
          <p:cNvSpPr>
            <a:spLocks noGrp="1"/>
          </p:cNvSpPr>
          <p:nvPr>
            <p:ph type="sldNum" sz="quarter" idx="5"/>
          </p:nvPr>
        </p:nvSpPr>
        <p:spPr/>
        <p:txBody>
          <a:bodyPr/>
          <a:lstStyle/>
          <a:p>
            <a:fld id="{EFC6325E-3568-449D-BD92-3B2711C77CCA}" type="slidenum">
              <a:rPr lang="en-US" smtClean="0"/>
              <a:t>12</a:t>
            </a:fld>
            <a:endParaRPr lang="en-US"/>
          </a:p>
        </p:txBody>
      </p:sp>
    </p:spTree>
    <p:extLst>
      <p:ext uri="{BB962C8B-B14F-4D97-AF65-F5344CB8AC3E}">
        <p14:creationId xmlns:p14="http://schemas.microsoft.com/office/powerpoint/2010/main" val="1644086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last reminder, course selection sheets need to be completed and ready for English class meetings. </a:t>
            </a:r>
          </a:p>
        </p:txBody>
      </p:sp>
      <p:sp>
        <p:nvSpPr>
          <p:cNvPr id="4" name="Slide Number Placeholder 3"/>
          <p:cNvSpPr>
            <a:spLocks noGrp="1"/>
          </p:cNvSpPr>
          <p:nvPr>
            <p:ph type="sldNum" sz="quarter" idx="5"/>
          </p:nvPr>
        </p:nvSpPr>
        <p:spPr/>
        <p:txBody>
          <a:bodyPr/>
          <a:lstStyle/>
          <a:p>
            <a:fld id="{EFC6325E-3568-449D-BD92-3B2711C77CCA}" type="slidenum">
              <a:rPr lang="en-US" smtClean="0"/>
              <a:t>13</a:t>
            </a:fld>
            <a:endParaRPr lang="en-US"/>
          </a:p>
        </p:txBody>
      </p:sp>
    </p:spTree>
    <p:extLst>
      <p:ext uri="{BB962C8B-B14F-4D97-AF65-F5344CB8AC3E}">
        <p14:creationId xmlns:p14="http://schemas.microsoft.com/office/powerpoint/2010/main" val="35733858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our timeline for course selection. Today you are reviewing this power point. You are also receiving the sophomore year course selection sheet and other information relevant to courses offered next year. Concluding this presentation, you will have an opportunity to ask any questions. You have some time to look over your courses offered.  If you feel you need individual time to discuss options, please make an appointment with me. If you complete this sheet before our class meetings and worry you will misplace it, you can return it me and I will hold on to it until we meet next week.</a:t>
            </a:r>
          </a:p>
          <a:p>
            <a:r>
              <a:rPr lang="en-US" dirty="0"/>
              <a:t>February 11-14, We will be meeting in the Media Center computer lab to finalize course selections. This will be done through your English classes.  You will also have an opportunity to review your transcript and work on an activity in Naviance. </a:t>
            </a:r>
          </a:p>
          <a:p>
            <a:r>
              <a:rPr lang="en-US" dirty="0"/>
              <a:t>Once this is completed, you will have until May 10</a:t>
            </a:r>
            <a:r>
              <a:rPr lang="en-US" baseline="30000" dirty="0"/>
              <a:t>th</a:t>
            </a:r>
            <a:r>
              <a:rPr lang="en-US" dirty="0"/>
              <a:t> to make any changes to the courses you selected. Final schedules will be available to you late July/early August. </a:t>
            </a:r>
          </a:p>
          <a:p>
            <a:endParaRPr lang="en-US" dirty="0"/>
          </a:p>
        </p:txBody>
      </p:sp>
      <p:sp>
        <p:nvSpPr>
          <p:cNvPr id="4" name="Slide Number Placeholder 3"/>
          <p:cNvSpPr>
            <a:spLocks noGrp="1"/>
          </p:cNvSpPr>
          <p:nvPr>
            <p:ph type="sldNum" sz="quarter" idx="5"/>
          </p:nvPr>
        </p:nvSpPr>
        <p:spPr/>
        <p:txBody>
          <a:bodyPr/>
          <a:lstStyle/>
          <a:p>
            <a:fld id="{EFC6325E-3568-449D-BD92-3B2711C77CCA}" type="slidenum">
              <a:rPr lang="en-US" smtClean="0"/>
              <a:t>2</a:t>
            </a:fld>
            <a:endParaRPr lang="en-US"/>
          </a:p>
        </p:txBody>
      </p:sp>
    </p:spTree>
    <p:extLst>
      <p:ext uri="{BB962C8B-B14F-4D97-AF65-F5344CB8AC3E}">
        <p14:creationId xmlns:p14="http://schemas.microsoft.com/office/powerpoint/2010/main" val="19021792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Sophomore year, you are required to take an English, math, and science class. If you look at the backside of your course selection sheet you will see you have many more options for electives. Please take some time to look over the list. This year you can also choose to take the a consumer education class. This class is a graduation requirement. You have two options; Adult Living or Personal Finance. You received a  handout that explains the difference between these two classes. On your course selection sheet there is a spot for course alternates. When you are selecting courses you will need to also fill out course alternates. It is my goal to give you your first choice classes. But sometimes there is a scheduling conflict and course alternates are used. Please make sure you are choosing classes you want to take.</a:t>
            </a:r>
          </a:p>
        </p:txBody>
      </p:sp>
      <p:sp>
        <p:nvSpPr>
          <p:cNvPr id="4" name="Slide Number Placeholder 3"/>
          <p:cNvSpPr>
            <a:spLocks noGrp="1"/>
          </p:cNvSpPr>
          <p:nvPr>
            <p:ph type="sldNum" sz="quarter" idx="5"/>
          </p:nvPr>
        </p:nvSpPr>
        <p:spPr/>
        <p:txBody>
          <a:bodyPr/>
          <a:lstStyle/>
          <a:p>
            <a:fld id="{EFC6325E-3568-449D-BD92-3B2711C77CCA}" type="slidenum">
              <a:rPr lang="en-US" smtClean="0"/>
              <a:t>3</a:t>
            </a:fld>
            <a:endParaRPr lang="en-US"/>
          </a:p>
        </p:txBody>
      </p:sp>
    </p:spTree>
    <p:extLst>
      <p:ext uri="{BB962C8B-B14F-4D97-AF65-F5344CB8AC3E}">
        <p14:creationId xmlns:p14="http://schemas.microsoft.com/office/powerpoint/2010/main" val="404651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the general sequence for required classes. If you are considering an honors class, hopefully you have discussed this with your teachers and completed the honors application for the class you want to take. The level of core coursework you will be taking sophomore year will be shared with you at Course Selection Meetings next week.  On your yellow sheet, you may write English 2, the science you believe you will be placed, and the next math course in the sequence you are currently taking. </a:t>
            </a:r>
          </a:p>
        </p:txBody>
      </p:sp>
      <p:sp>
        <p:nvSpPr>
          <p:cNvPr id="4" name="Slide Number Placeholder 3"/>
          <p:cNvSpPr>
            <a:spLocks noGrp="1"/>
          </p:cNvSpPr>
          <p:nvPr>
            <p:ph type="sldNum" sz="quarter" idx="5"/>
          </p:nvPr>
        </p:nvSpPr>
        <p:spPr/>
        <p:txBody>
          <a:bodyPr/>
          <a:lstStyle/>
          <a:p>
            <a:fld id="{EFC6325E-3568-449D-BD92-3B2711C77CCA}" type="slidenum">
              <a:rPr lang="en-US" smtClean="0"/>
              <a:t>4</a:t>
            </a:fld>
            <a:endParaRPr lang="en-US"/>
          </a:p>
        </p:txBody>
      </p:sp>
    </p:spTree>
    <p:extLst>
      <p:ext uri="{BB962C8B-B14F-4D97-AF65-F5344CB8AC3E}">
        <p14:creationId xmlns:p14="http://schemas.microsoft.com/office/powerpoint/2010/main" val="28430327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a:t>
            </a:r>
            <a:r>
              <a:rPr lang="en-US" baseline="0" dirty="0" smtClean="0"/>
              <a:t> is an example of a completed transcript:</a:t>
            </a:r>
          </a:p>
          <a:p>
            <a:r>
              <a:rPr lang="en-US" baseline="0" dirty="0" smtClean="0"/>
              <a:t>This student made sure to complete all their information; name, birthdate, phone number and email. </a:t>
            </a:r>
          </a:p>
          <a:p>
            <a:r>
              <a:rPr lang="en-US" baseline="0" dirty="0" smtClean="0"/>
              <a:t>This student then filled the English class they believe they will be taking next year, followed by the math and science. This student chose a PE class for one semester and opted to take Driver’s Ed. Class second semester in place of PE class. Notice the birthdate; because the birthdate is in October this student has to wait until the second semester to take Driver’s ed. You have to be 15 at the start of class. This student decided to take a their consumer education  class to fulfill the graduation requirement and paired it with another semester elective. </a:t>
            </a:r>
          </a:p>
          <a:p>
            <a:r>
              <a:rPr lang="en-US" baseline="0" dirty="0" smtClean="0"/>
              <a:t>Example student also smartly chose to continue with the next level of Spanish (Thinking about college entrance requirements). </a:t>
            </a:r>
          </a:p>
          <a:p>
            <a:r>
              <a:rPr lang="en-US" baseline="0" dirty="0" smtClean="0"/>
              <a:t>They wrote in course alternates and lastly, signed the sheet. </a:t>
            </a:r>
          </a:p>
          <a:p>
            <a:r>
              <a:rPr lang="en-US" baseline="0" dirty="0" smtClean="0"/>
              <a:t>When you are completing the sheet, please make sure you are writing in the course number and the course title. This information is on the backside of the course selection sheet.</a:t>
            </a:r>
            <a:endParaRPr lang="en-US" dirty="0"/>
          </a:p>
        </p:txBody>
      </p:sp>
      <p:sp>
        <p:nvSpPr>
          <p:cNvPr id="4" name="Slide Number Placeholder 3"/>
          <p:cNvSpPr>
            <a:spLocks noGrp="1"/>
          </p:cNvSpPr>
          <p:nvPr>
            <p:ph type="sldNum" sz="quarter" idx="10"/>
          </p:nvPr>
        </p:nvSpPr>
        <p:spPr/>
        <p:txBody>
          <a:bodyPr/>
          <a:lstStyle/>
          <a:p>
            <a:fld id="{EFC6325E-3568-449D-BD92-3B2711C77CCA}" type="slidenum">
              <a:rPr lang="en-US" smtClean="0"/>
              <a:t>5</a:t>
            </a:fld>
            <a:endParaRPr lang="en-US"/>
          </a:p>
        </p:txBody>
      </p:sp>
    </p:spTree>
    <p:extLst>
      <p:ext uri="{BB962C8B-B14F-4D97-AF65-F5344CB8AC3E}">
        <p14:creationId xmlns:p14="http://schemas.microsoft.com/office/powerpoint/2010/main" val="38244739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the most part, your required classes will be in place.  You have the opportunity to take classes that you are interested in or relate to career plans. Again, think about the classes you want to take. </a:t>
            </a:r>
          </a:p>
        </p:txBody>
      </p:sp>
      <p:sp>
        <p:nvSpPr>
          <p:cNvPr id="4" name="Slide Number Placeholder 3"/>
          <p:cNvSpPr>
            <a:spLocks noGrp="1"/>
          </p:cNvSpPr>
          <p:nvPr>
            <p:ph type="sldNum" sz="quarter" idx="5"/>
          </p:nvPr>
        </p:nvSpPr>
        <p:spPr/>
        <p:txBody>
          <a:bodyPr/>
          <a:lstStyle/>
          <a:p>
            <a:fld id="{EFC6325E-3568-449D-BD92-3B2711C77CCA}" type="slidenum">
              <a:rPr lang="en-US" smtClean="0"/>
              <a:t>6</a:t>
            </a:fld>
            <a:endParaRPr lang="en-US"/>
          </a:p>
        </p:txBody>
      </p:sp>
    </p:spTree>
    <p:extLst>
      <p:ext uri="{BB962C8B-B14F-4D97-AF65-F5344CB8AC3E}">
        <p14:creationId xmlns:p14="http://schemas.microsoft.com/office/powerpoint/2010/main" val="34076049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that you know how to complete your sophomore year “Course Selection Sheet” , let’s talk about what freshman students should consider as you prepare for next year.  Some of you know exactly what you want to do after high school, some have several different plans, and others no idea.  At this point you should have a plan started and have a response to the question “What do you want to do after high school?” Will you be pursuing college, joining the military, or looking for a job right away and joining the workforce?  The answer to this question presents very important things to think about when selecting courses throughout high school</a:t>
            </a:r>
          </a:p>
        </p:txBody>
      </p:sp>
      <p:sp>
        <p:nvSpPr>
          <p:cNvPr id="4" name="Slide Number Placeholder 3"/>
          <p:cNvSpPr>
            <a:spLocks noGrp="1"/>
          </p:cNvSpPr>
          <p:nvPr>
            <p:ph type="sldNum" sz="quarter" idx="5"/>
          </p:nvPr>
        </p:nvSpPr>
        <p:spPr/>
        <p:txBody>
          <a:bodyPr/>
          <a:lstStyle/>
          <a:p>
            <a:fld id="{EFC6325E-3568-449D-BD92-3B2711C77CCA}" type="slidenum">
              <a:rPr lang="en-US" smtClean="0"/>
              <a:t>7</a:t>
            </a:fld>
            <a:endParaRPr lang="en-US"/>
          </a:p>
        </p:txBody>
      </p:sp>
    </p:spTree>
    <p:extLst>
      <p:ext uri="{BB962C8B-B14F-4D97-AF65-F5344CB8AC3E}">
        <p14:creationId xmlns:p14="http://schemas.microsoft.com/office/powerpoint/2010/main" val="35329879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example, if you are considering college you will want to know not only the requirements to graduate from CCHS, but also the typical admission requirements for colleges.  This slide illustrates these differences.  Once you have an idea of the colleges &amp; universities you wish to apply, it is vital you research the specific requirements  for each of these institution.  Each college has it’s own set of requirements.  It is never too early to look these up,  sophomore year may be the best time to fit in those class</a:t>
            </a:r>
          </a:p>
          <a:p>
            <a:endParaRPr lang="en-US" dirty="0"/>
          </a:p>
          <a:p>
            <a:r>
              <a:rPr lang="en-US" dirty="0"/>
              <a:t>If you are planning to join the military and/or workforce; or maybe do an apprenticeship then you will want to match electives to your passions and interests.  </a:t>
            </a:r>
          </a:p>
          <a:p>
            <a:endParaRPr lang="en-US" dirty="0"/>
          </a:p>
          <a:p>
            <a:r>
              <a:rPr lang="en-US" dirty="0"/>
              <a:t>Reminder Carbondale High School requires  19 credits and completing all the  required coursework listed above.</a:t>
            </a:r>
          </a:p>
          <a:p>
            <a:endParaRPr lang="en-US" dirty="0"/>
          </a:p>
        </p:txBody>
      </p:sp>
      <p:sp>
        <p:nvSpPr>
          <p:cNvPr id="4" name="Slide Number Placeholder 3"/>
          <p:cNvSpPr>
            <a:spLocks noGrp="1"/>
          </p:cNvSpPr>
          <p:nvPr>
            <p:ph type="sldNum" sz="quarter" idx="5"/>
          </p:nvPr>
        </p:nvSpPr>
        <p:spPr/>
        <p:txBody>
          <a:bodyPr/>
          <a:lstStyle/>
          <a:p>
            <a:fld id="{EFC6325E-3568-449D-BD92-3B2711C77CCA}" type="slidenum">
              <a:rPr lang="en-US" smtClean="0"/>
              <a:t>8</a:t>
            </a:fld>
            <a:endParaRPr lang="en-US"/>
          </a:p>
        </p:txBody>
      </p:sp>
    </p:spTree>
    <p:extLst>
      <p:ext uri="{BB962C8B-B14F-4D97-AF65-F5344CB8AC3E}">
        <p14:creationId xmlns:p14="http://schemas.microsoft.com/office/powerpoint/2010/main" val="7617092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Things to consider as you complete your “Course Selection Sheet” </a:t>
            </a:r>
          </a:p>
          <a:p>
            <a:r>
              <a:rPr lang="en-US" dirty="0"/>
              <a:t>If you have failed a required course (English, Math, PE, or Health) that course needs to be included on your yellow “Couse Selection Sheet” in the elective line, even if you are attending credit recovery.  As you will have to complete and pass the course for graduation.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Also new this year, if you participate in a sport sophomore year, you are allowed to waive PE for the semester you are in that sport.  If this applies to you, you will write in the elective for that PE slot on your yellow sheet.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You have several option for PE class. You received a handout that explains all the PE classes offered, please look over your options and find a PE class that fits you and your style of fitness. </a:t>
            </a:r>
          </a:p>
          <a:p>
            <a:endParaRPr lang="en-US" dirty="0"/>
          </a:p>
          <a:p>
            <a:r>
              <a:rPr lang="en-US" dirty="0"/>
              <a:t>You must take a semester-long Consumer Ed. credit to graduate from CCHS.  You may want to consider taking this sophomore year, as an elective option.  </a:t>
            </a:r>
          </a:p>
          <a:p>
            <a:endParaRPr lang="en-US" dirty="0"/>
          </a:p>
          <a:p>
            <a:r>
              <a:rPr lang="en-US" dirty="0"/>
              <a:t>For college-bound students, you may want to consider taking a social studies course, a second science, world language (continuing or beginning), or interest-area course.  </a:t>
            </a:r>
          </a:p>
          <a:p>
            <a:r>
              <a:rPr lang="en-US" dirty="0"/>
              <a:t>If you choose a early bird class please keep in mind that they meet from 7:30 to 8:25. You will need your own transportation for these classes. </a:t>
            </a:r>
          </a:p>
          <a:p>
            <a:endParaRPr lang="en-US" dirty="0"/>
          </a:p>
        </p:txBody>
      </p:sp>
      <p:sp>
        <p:nvSpPr>
          <p:cNvPr id="4" name="Slide Number Placeholder 3"/>
          <p:cNvSpPr>
            <a:spLocks noGrp="1"/>
          </p:cNvSpPr>
          <p:nvPr>
            <p:ph type="sldNum" sz="quarter" idx="5"/>
          </p:nvPr>
        </p:nvSpPr>
        <p:spPr/>
        <p:txBody>
          <a:bodyPr/>
          <a:lstStyle/>
          <a:p>
            <a:fld id="{EFC6325E-3568-449D-BD92-3B2711C77CCA}" type="slidenum">
              <a:rPr lang="en-US" smtClean="0"/>
              <a:t>9</a:t>
            </a:fld>
            <a:endParaRPr lang="en-US"/>
          </a:p>
        </p:txBody>
      </p:sp>
    </p:spTree>
    <p:extLst>
      <p:ext uri="{BB962C8B-B14F-4D97-AF65-F5344CB8AC3E}">
        <p14:creationId xmlns:p14="http://schemas.microsoft.com/office/powerpoint/2010/main" val="25879326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417779" y="802298"/>
            <a:ext cx="8637073" cy="2541431"/>
          </a:xfrm>
        </p:spPr>
        <p:txBody>
          <a:bodyPr bIns="0" anchor="b">
            <a:normAutofit/>
          </a:bodyPr>
          <a:lstStyle>
            <a:lvl1pPr algn="l">
              <a:defRPr sz="6600"/>
            </a:lvl1pPr>
          </a:lstStyle>
          <a:p>
            <a:r>
              <a:rPr lang="en-US"/>
              <a:t>Click to edit Master title style</a:t>
            </a:r>
            <a:endParaRPr lang="en-US" dirty="0"/>
          </a:p>
        </p:txBody>
      </p:sp>
      <p:sp>
        <p:nvSpPr>
          <p:cNvPr id="3" name="Subtitle 2"/>
          <p:cNvSpPr>
            <a:spLocks noGrp="1"/>
          </p:cNvSpPr>
          <p:nvPr>
            <p:ph type="subTitle" idx="1"/>
          </p:nvPr>
        </p:nvSpPr>
        <p:spPr>
          <a:xfrm>
            <a:off x="2417780" y="3531204"/>
            <a:ext cx="8637072" cy="977621"/>
          </a:xfrm>
        </p:spPr>
        <p:txBody>
          <a:bodyPr tIns="91440" bIns="91440">
            <a:normAutofit/>
          </a:bodyPr>
          <a:lstStyle>
            <a:lvl1pPr marL="0" indent="0" algn="l">
              <a:buNone/>
              <a:defRPr sz="1800" b="0" cap="all"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smtClean="0"/>
              <a:pPr/>
              <a:t>2/5/2019</a:t>
            </a:fld>
            <a:endParaRPr lang="en-US" dirty="0"/>
          </a:p>
        </p:txBody>
      </p:sp>
      <p:sp>
        <p:nvSpPr>
          <p:cNvPr id="5" name="Footer Placeholder 4"/>
          <p:cNvSpPr>
            <a:spLocks noGrp="1"/>
          </p:cNvSpPr>
          <p:nvPr>
            <p:ph type="ftr" sz="quarter" idx="11"/>
          </p:nvPr>
        </p:nvSpPr>
        <p:spPr>
          <a:xfrm>
            <a:off x="2416500" y="329307"/>
            <a:ext cx="4973915" cy="309201"/>
          </a:xfrm>
        </p:spPr>
        <p:txBody>
          <a:bodyPr/>
          <a:lstStyle/>
          <a:p>
            <a:endParaRPr lang="en-US" dirty="0"/>
          </a:p>
        </p:txBody>
      </p:sp>
      <p:sp>
        <p:nvSpPr>
          <p:cNvPr id="6" name="Slide Number Placeholder 5"/>
          <p:cNvSpPr>
            <a:spLocks noGrp="1"/>
          </p:cNvSpPr>
          <p:nvPr>
            <p:ph type="sldNum" sz="quarter" idx="12"/>
          </p:nvPr>
        </p:nvSpPr>
        <p:spPr>
          <a:xfrm>
            <a:off x="1437664" y="798973"/>
            <a:ext cx="811019" cy="503578"/>
          </a:xfrm>
        </p:spPr>
        <p:txBody>
          <a:bodyPr/>
          <a:lstStyle/>
          <a:p>
            <a:fld id="{69E57DC2-970A-4B3E-BB1C-7A09969E49DF}" type="slidenum">
              <a:rPr lang="en-US" smtClean="0"/>
              <a:pPr/>
              <a:t>‹#›</a:t>
            </a:fld>
            <a:endParaRPr lang="en-US" dirty="0"/>
          </a:p>
        </p:txBody>
      </p:sp>
      <p:cxnSp>
        <p:nvCxnSpPr>
          <p:cNvPr id="15" name="Straight Connector 14"/>
          <p:cNvCxnSpPr/>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7427171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smtClean="0"/>
              <a:t>2/5/2019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smtClean="0"/>
              <a:t>‹#›</a:t>
            </a:fld>
            <a:endParaRPr lang="en-US" dirty="0"/>
          </a:p>
        </p:txBody>
      </p:sp>
      <p:cxnSp>
        <p:nvCxnSpPr>
          <p:cNvPr id="26" name="Straight Connector 25"/>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1411872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39111" y="798973"/>
            <a:ext cx="1615742" cy="4659889"/>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444672" y="798973"/>
            <a:ext cx="7828830" cy="465988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smtClean="0"/>
              <a:t>2/5/2019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smtClean="0"/>
              <a:t>‹#›</a:t>
            </a:fld>
            <a:endParaRPr lang="en-US" dirty="0"/>
          </a:p>
        </p:txBody>
      </p:sp>
      <p:cxnSp>
        <p:nvCxnSpPr>
          <p:cNvPr id="15" name="Straight Connector 14"/>
          <p:cNvCxnSpPr/>
          <p:nvPr/>
        </p:nvCxnSpPr>
        <p:spPr>
          <a:xfrm>
            <a:off x="9439111" y="798973"/>
            <a:ext cx="0" cy="4659889"/>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7188406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smtClean="0"/>
              <a:t>2/5/2019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smtClean="0"/>
              <a:t>‹#›</a:t>
            </a:fld>
            <a:endParaRPr lang="en-US" dirty="0"/>
          </a:p>
        </p:txBody>
      </p:sp>
      <p:cxnSp>
        <p:nvCxnSpPr>
          <p:cNvPr id="33" name="Straight Connector 32"/>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4996724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54239" y="1756130"/>
            <a:ext cx="8643154" cy="1887950"/>
          </a:xfrm>
        </p:spPr>
        <p:txBody>
          <a:bodyPr anchor="b">
            <a:normAutofit/>
          </a:bodyPr>
          <a:lstStyle>
            <a:lvl1pPr algn="l">
              <a:defRPr sz="3600"/>
            </a:lvl1pPr>
          </a:lstStyle>
          <a:p>
            <a:r>
              <a:rPr lang="en-US"/>
              <a:t>Click to edit Master title style</a:t>
            </a:r>
            <a:endParaRPr lang="en-US" dirty="0"/>
          </a:p>
        </p:txBody>
      </p:sp>
      <p:sp>
        <p:nvSpPr>
          <p:cNvPr id="3" name="Text Placeholder 2"/>
          <p:cNvSpPr>
            <a:spLocks noGrp="1"/>
          </p:cNvSpPr>
          <p:nvPr>
            <p:ph type="body" idx="1"/>
          </p:nvPr>
        </p:nvSpPr>
        <p:spPr>
          <a:xfrm>
            <a:off x="1454239" y="3806195"/>
            <a:ext cx="8630446" cy="1012929"/>
          </a:xfrm>
        </p:spPr>
        <p:txBody>
          <a:bodyPr tIns="91440">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87DE6118-2437-4B30-8E3C-4D2BE6020583}" type="datetimeFigureOut">
              <a:rPr lang="en-US" smtClean="0"/>
              <a:pPr/>
              <a:t>2/5/2019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smtClean="0"/>
              <a:pPr/>
              <a:t>‹#›</a:t>
            </a:fld>
            <a:endParaRPr lang="en-US" dirty="0"/>
          </a:p>
        </p:txBody>
      </p:sp>
      <p:cxnSp>
        <p:nvCxnSpPr>
          <p:cNvPr id="15" name="Straight Connector 14"/>
          <p:cNvCxnSpPr/>
          <p:nvPr/>
        </p:nvCxnSpPr>
        <p:spPr>
          <a:xfrm>
            <a:off x="1454239" y="3804985"/>
            <a:ext cx="8630446"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8455369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49217" y="804889"/>
            <a:ext cx="9605635" cy="1059305"/>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447331" y="2010878"/>
            <a:ext cx="4645152" cy="344859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13771" y="2017343"/>
            <a:ext cx="4645152" cy="344152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7DE6118-2437-4B30-8E3C-4D2BE6020583}" type="datetimeFigureOut">
              <a:rPr lang="en-US" smtClean="0"/>
              <a:t>2/5/2019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9E57DC2-970A-4B3E-BB1C-7A09969E49DF}" type="slidenum">
              <a:rPr lang="en-US" smtClean="0"/>
              <a:t>‹#›</a:t>
            </a:fld>
            <a:endParaRPr lang="en-US" dirty="0"/>
          </a:p>
        </p:txBody>
      </p:sp>
      <p:cxnSp>
        <p:nvCxnSpPr>
          <p:cNvPr id="35" name="Straight Connector 3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285753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447191" y="804163"/>
            <a:ext cx="9607661" cy="1056319"/>
          </a:xfrm>
        </p:spPr>
        <p:txBody>
          <a:bodyPr/>
          <a:lstStyle/>
          <a:p>
            <a:r>
              <a:rPr lang="en-US"/>
              <a:t>Click to edit Master title style</a:t>
            </a:r>
            <a:endParaRPr lang="en-US" dirty="0"/>
          </a:p>
        </p:txBody>
      </p:sp>
      <p:sp>
        <p:nvSpPr>
          <p:cNvPr id="3" name="Text Placeholder 2"/>
          <p:cNvSpPr>
            <a:spLocks noGrp="1"/>
          </p:cNvSpPr>
          <p:nvPr>
            <p:ph type="body" idx="1"/>
          </p:nvPr>
        </p:nvSpPr>
        <p:spPr>
          <a:xfrm>
            <a:off x="1447191" y="2019549"/>
            <a:ext cx="4645152" cy="801943"/>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447191" y="2824269"/>
            <a:ext cx="4645152" cy="264445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12362" y="2023003"/>
            <a:ext cx="4645152" cy="802237"/>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412362" y="2821491"/>
            <a:ext cx="4645152" cy="263737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7DE6118-2437-4B30-8E3C-4D2BE6020583}" type="datetimeFigureOut">
              <a:rPr lang="en-US" smtClean="0"/>
              <a:pPr/>
              <a:t>2/5/2019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9E57DC2-970A-4B3E-BB1C-7A09969E49DF}" type="slidenum">
              <a:rPr lang="en-US" smtClean="0"/>
              <a:pPr/>
              <a:t>‹#›</a:t>
            </a:fld>
            <a:endParaRPr lang="en-US" dirty="0"/>
          </a:p>
        </p:txBody>
      </p:sp>
      <p:cxnSp>
        <p:nvCxnSpPr>
          <p:cNvPr id="29" name="Straight Connector 28"/>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5319576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7DE6118-2437-4B30-8E3C-4D2BE6020583}" type="datetimeFigureOut">
              <a:rPr lang="en-US" smtClean="0"/>
              <a:t>2/5/2019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9E57DC2-970A-4B3E-BB1C-7A09969E49DF}" type="slidenum">
              <a:rPr lang="en-US" smtClean="0"/>
              <a:t>‹#›</a:t>
            </a:fld>
            <a:endParaRPr lang="en-US" dirty="0"/>
          </a:p>
        </p:txBody>
      </p:sp>
      <p:cxnSp>
        <p:nvCxnSpPr>
          <p:cNvPr id="25" name="Straight Connector 2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7147701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7DE6118-2437-4B30-8E3C-4D2BE6020583}" type="datetimeFigureOut">
              <a:rPr lang="en-US" smtClean="0"/>
              <a:t>2/5/2019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9E57DC2-970A-4B3E-BB1C-7A09969E49DF}" type="slidenum">
              <a:rPr lang="en-US" smtClean="0"/>
              <a:t>‹#›</a:t>
            </a:fld>
            <a:endParaRPr lang="en-US" dirty="0"/>
          </a:p>
        </p:txBody>
      </p:sp>
    </p:spTree>
    <p:extLst>
      <p:ext uri="{BB962C8B-B14F-4D97-AF65-F5344CB8AC3E}">
        <p14:creationId xmlns:p14="http://schemas.microsoft.com/office/powerpoint/2010/main" val="14258733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4671" y="798973"/>
            <a:ext cx="3273099" cy="2247117"/>
          </a:xfrm>
        </p:spPr>
        <p:txBody>
          <a:bodyPr anchor="b">
            <a:normAutofit/>
          </a:bodyPr>
          <a:lstStyle>
            <a:lvl1pPr algn="l">
              <a:defRPr sz="2400"/>
            </a:lvl1pPr>
          </a:lstStyle>
          <a:p>
            <a:r>
              <a:rPr lang="en-US"/>
              <a:t>Click to edit Master title style</a:t>
            </a:r>
            <a:endParaRPr lang="en-US" dirty="0"/>
          </a:p>
        </p:txBody>
      </p:sp>
      <p:sp>
        <p:nvSpPr>
          <p:cNvPr id="3" name="Content Placeholder 2"/>
          <p:cNvSpPr>
            <a:spLocks noGrp="1"/>
          </p:cNvSpPr>
          <p:nvPr>
            <p:ph idx="1"/>
          </p:nvPr>
        </p:nvSpPr>
        <p:spPr>
          <a:xfrm>
            <a:off x="5043714" y="798974"/>
            <a:ext cx="6012470" cy="4658826"/>
          </a:xfrm>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444671" y="3205491"/>
            <a:ext cx="3275013" cy="2248181"/>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7DE6118-2437-4B30-8E3C-4D2BE6020583}" type="datetimeFigureOut">
              <a:rPr lang="en-US" smtClean="0"/>
              <a:pPr/>
              <a:t>2/5/2019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9E57DC2-970A-4B3E-BB1C-7A09969E49DF}" type="slidenum">
              <a:rPr lang="en-US" smtClean="0"/>
              <a:pPr/>
              <a:t>‹#›</a:t>
            </a:fld>
            <a:endParaRPr lang="en-US" dirty="0"/>
          </a:p>
        </p:txBody>
      </p:sp>
      <p:cxnSp>
        <p:nvCxnSpPr>
          <p:cNvPr id="17" name="Straight Connector 16"/>
          <p:cNvCxnSpPr/>
          <p:nvPr/>
        </p:nvCxnSpPr>
        <p:spPr>
          <a:xfrm>
            <a:off x="1448280" y="3205491"/>
            <a:ext cx="3269490"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2399555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8" name="Group 7"/>
          <p:cNvGrpSpPr/>
          <p:nvPr/>
        </p:nvGrpSpPr>
        <p:grpSpPr>
          <a:xfrm>
            <a:off x="7477387" y="482170"/>
            <a:ext cx="4074533" cy="5149101"/>
            <a:chOff x="7477387" y="482170"/>
            <a:chExt cx="4074533" cy="5149101"/>
          </a:xfrm>
        </p:grpSpPr>
        <p:sp>
          <p:nvSpPr>
            <p:cNvPr id="18" name="Rectangle 17"/>
            <p:cNvSpPr/>
            <p:nvPr/>
          </p:nvSpPr>
          <p:spPr bwMode="black">
            <a:xfrm>
              <a:off x="7477387" y="482170"/>
              <a:ext cx="4074533" cy="5149101"/>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sp>
        <p:sp>
          <p:nvSpPr>
            <p:cNvPr id="19" name="Rectangle 18"/>
            <p:cNvSpPr/>
            <p:nvPr/>
          </p:nvSpPr>
          <p:spPr bwMode="blackWhite">
            <a:xfrm>
              <a:off x="7790446" y="812506"/>
              <a:ext cx="345028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451206" y="1129513"/>
            <a:ext cx="5532328" cy="1830584"/>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8124389" y="1122542"/>
            <a:ext cx="2791171" cy="3866327"/>
          </a:xfrm>
          <a:solidFill>
            <a:schemeClr val="bg1">
              <a:lumMod val="85000"/>
            </a:schemeClr>
          </a:solidFill>
          <a:ln w="9525" cap="sq">
            <a:noFill/>
            <a:miter lim="800000"/>
          </a:ln>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450329" y="3145992"/>
            <a:ext cx="5524404" cy="2003742"/>
          </a:xfrm>
        </p:spPr>
        <p:txBody>
          <a:bodyPr>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1447382" y="5469856"/>
            <a:ext cx="5527351" cy="320123"/>
          </a:xfrm>
        </p:spPr>
        <p:txBody>
          <a:bodyPr/>
          <a:lstStyle>
            <a:lvl1pPr algn="l">
              <a:defRPr/>
            </a:lvl1pPr>
          </a:lstStyle>
          <a:p>
            <a:fld id="{87DE6118-2437-4B30-8E3C-4D2BE6020583}" type="datetimeFigureOut">
              <a:rPr lang="en-US" smtClean="0"/>
              <a:pPr/>
              <a:t>2/5/2019</a:t>
            </a:fld>
            <a:endParaRPr lang="en-US" dirty="0"/>
          </a:p>
        </p:txBody>
      </p:sp>
      <p:sp>
        <p:nvSpPr>
          <p:cNvPr id="6" name="Footer Placeholder 5"/>
          <p:cNvSpPr>
            <a:spLocks noGrp="1"/>
          </p:cNvSpPr>
          <p:nvPr>
            <p:ph type="ftr" sz="quarter" idx="11"/>
          </p:nvPr>
        </p:nvSpPr>
        <p:spPr>
          <a:xfrm>
            <a:off x="1447382" y="318640"/>
            <a:ext cx="5541004" cy="320931"/>
          </a:xfrm>
        </p:spPr>
        <p:txBody>
          <a:bodyPr/>
          <a:lstStyle/>
          <a:p>
            <a:endParaRPr lang="en-US" dirty="0"/>
          </a:p>
        </p:txBody>
      </p:sp>
      <p:sp>
        <p:nvSpPr>
          <p:cNvPr id="7" name="Slide Number Placeholder 6"/>
          <p:cNvSpPr>
            <a:spLocks noGrp="1"/>
          </p:cNvSpPr>
          <p:nvPr>
            <p:ph type="sldNum" sz="quarter" idx="12"/>
          </p:nvPr>
        </p:nvSpPr>
        <p:spPr/>
        <p:txBody>
          <a:bodyPr/>
          <a:lstStyle/>
          <a:p>
            <a:fld id="{69E57DC2-970A-4B3E-BB1C-7A09969E49DF}" type="slidenum">
              <a:rPr lang="en-US" smtClean="0"/>
              <a:pPr/>
              <a:t>‹#›</a:t>
            </a:fld>
            <a:endParaRPr lang="en-US" dirty="0"/>
          </a:p>
        </p:txBody>
      </p:sp>
      <p:cxnSp>
        <p:nvCxnSpPr>
          <p:cNvPr id="31" name="Straight Connector 30"/>
          <p:cNvCxnSpPr/>
          <p:nvPr/>
        </p:nvCxnSpPr>
        <p:spPr>
          <a:xfrm>
            <a:off x="1447382" y="3143605"/>
            <a:ext cx="5527351"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5835711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8" name="Rectangle 7"/>
          <p:cNvSpPr/>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Picture 6"/>
          <p:cNvPicPr>
            <a:picLocks noChangeAspect="1"/>
          </p:cNvPicPr>
          <p:nvPr/>
        </p:nvPicPr>
        <p:blipFill rotWithShape="1">
          <a:blip r:embed="rId1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sp>
        <p:nvSpPr>
          <p:cNvPr id="2" name="Title Placeholder 1"/>
          <p:cNvSpPr>
            <a:spLocks noGrp="1"/>
          </p:cNvSpPr>
          <p:nvPr>
            <p:ph type="title"/>
          </p:nvPr>
        </p:nvSpPr>
        <p:spPr>
          <a:xfrm>
            <a:off x="1451579" y="804519"/>
            <a:ext cx="9603275" cy="1049235"/>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451579" y="2015732"/>
            <a:ext cx="9603275" cy="345061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7554138" y="330370"/>
            <a:ext cx="3500715" cy="309201"/>
          </a:xfrm>
          <a:prstGeom prst="rect">
            <a:avLst/>
          </a:prstGeom>
        </p:spPr>
        <p:txBody>
          <a:bodyPr vert="horz" lIns="91440" tIns="45720" rIns="91440" bIns="45720" rtlCol="0" anchor="ctr"/>
          <a:lstStyle>
            <a:lvl1pPr algn="r">
              <a:defRPr sz="1000">
                <a:solidFill>
                  <a:schemeClr val="tx1">
                    <a:tint val="75000"/>
                  </a:schemeClr>
                </a:solidFill>
              </a:defRPr>
            </a:lvl1pPr>
          </a:lstStyle>
          <a:p>
            <a:fld id="{87DE6118-2437-4B30-8E3C-4D2BE6020583}" type="datetimeFigureOut">
              <a:rPr lang="en-US" smtClean="0"/>
              <a:pPr/>
              <a:t>2/5/2019</a:t>
            </a:fld>
            <a:endParaRPr lang="en-US" dirty="0"/>
          </a:p>
        </p:txBody>
      </p:sp>
      <p:sp>
        <p:nvSpPr>
          <p:cNvPr id="5" name="Footer Placeholder 4"/>
          <p:cNvSpPr>
            <a:spLocks noGrp="1"/>
          </p:cNvSpPr>
          <p:nvPr>
            <p:ph type="ftr" sz="quarter" idx="3"/>
          </p:nvPr>
        </p:nvSpPr>
        <p:spPr>
          <a:xfrm>
            <a:off x="1451579" y="329307"/>
            <a:ext cx="5938836" cy="309201"/>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480060" y="798973"/>
            <a:ext cx="811019" cy="503578"/>
          </a:xfrm>
          <a:prstGeom prst="rect">
            <a:avLst/>
          </a:prstGeom>
        </p:spPr>
        <p:txBody>
          <a:bodyPr vert="horz" lIns="91440" tIns="45720" rIns="91440" bIns="45720" rtlCol="0" anchor="t"/>
          <a:lstStyle>
            <a:lvl1pPr algn="r">
              <a:defRPr sz="2800">
                <a:solidFill>
                  <a:schemeClr val="accent1"/>
                </a:solidFill>
              </a:defRPr>
            </a:lvl1pPr>
          </a:lstStyle>
          <a:p>
            <a:fld id="{69E57DC2-970A-4B3E-BB1C-7A09969E49DF}" type="slidenum">
              <a:rPr lang="en-US" smtClean="0"/>
              <a:pPr/>
              <a:t>‹#›</a:t>
            </a:fld>
            <a:endParaRPr lang="en-US" dirty="0"/>
          </a:p>
        </p:txBody>
      </p:sp>
      <p:cxnSp>
        <p:nvCxnSpPr>
          <p:cNvPr id="10" name="Straight Connector 9"/>
          <p:cNvCxnSpPr/>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55245212"/>
      </p:ext>
    </p:extLst>
  </p:cSld>
  <p:clrMap bg1="lt1" tx1="dk1" bg2="lt2" tx2="dk2" accent1="accent1" accent2="accent2" accent3="accent3" accent4="accent4" accent5="accent5" accent6="accent6" hlink="hlink" folHlink="folHlink"/>
  <p:sldLayoutIdLst>
    <p:sldLayoutId id="2147483999" r:id="rId1"/>
    <p:sldLayoutId id="2147484000" r:id="rId2"/>
    <p:sldLayoutId id="2147484001" r:id="rId3"/>
    <p:sldLayoutId id="2147484002" r:id="rId4"/>
    <p:sldLayoutId id="2147484003" r:id="rId5"/>
    <p:sldLayoutId id="2147484004" r:id="rId6"/>
    <p:sldLayoutId id="2147484005" r:id="rId7"/>
    <p:sldLayoutId id="2147484006" r:id="rId8"/>
    <p:sldLayoutId id="2147484007" r:id="rId9"/>
    <p:sldLayoutId id="2147484008" r:id="rId10"/>
    <p:sldLayoutId id="2147484009" r:id="rId11"/>
  </p:sldLayoutIdLst>
  <p:txStyles>
    <p:title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10.gif"/><Relationship Id="rId5" Type="http://schemas.openxmlformats.org/officeDocument/2006/relationships/hyperlink" Target="http://www.cchs165.jacksn.k12.il.us/UserFiles/Servers/Server_77943/File/School%20Docs/19-20/Course%20Description%20Guide%2019-20.pdf" TargetMode="External"/><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3.png"/><Relationship Id="rId5" Type="http://schemas.openxmlformats.org/officeDocument/2006/relationships/image" Target="../media/image11.jp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3.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3.png"/><Relationship Id="rId5" Type="http://schemas.openxmlformats.org/officeDocument/2006/relationships/image" Target="../media/image12.jpg"/><Relationship Id="rId4" Type="http://schemas.openxmlformats.org/officeDocument/2006/relationships/notesSlide" Target="../notesSlides/notesSlide13.xml"/></Relationships>
</file>

<file path=ppt/slides/_rels/slide2.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7.xml"/><Relationship Id="rId7" Type="http://schemas.openxmlformats.org/officeDocument/2006/relationships/diagramQuickStyle" Target="../diagrams/quickStyle1.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3.png"/><Relationship Id="rId4" Type="http://schemas.openxmlformats.org/officeDocument/2006/relationships/notesSlide" Target="../notesSlides/notesSlide2.xml"/><Relationship Id="rId9" Type="http://schemas.microsoft.com/office/2007/relationships/diagramDrawing" Target="../diagrams/drawing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3.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3.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3.png"/><Relationship Id="rId5" Type="http://schemas.openxmlformats.org/officeDocument/2006/relationships/image" Target="../media/image4.jp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3.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8" Type="http://schemas.openxmlformats.org/officeDocument/2006/relationships/image" Target="../media/image8.jpg"/><Relationship Id="rId3" Type="http://schemas.openxmlformats.org/officeDocument/2006/relationships/slideLayout" Target="../slideLayouts/slideLayout6.xml"/><Relationship Id="rId7" Type="http://schemas.openxmlformats.org/officeDocument/2006/relationships/image" Target="../media/image7.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6.jpg"/><Relationship Id="rId5" Type="http://schemas.openxmlformats.org/officeDocument/2006/relationships/image" Target="../media/image5.jpg"/><Relationship Id="rId10" Type="http://schemas.openxmlformats.org/officeDocument/2006/relationships/image" Target="../media/image3.png"/><Relationship Id="rId4" Type="http://schemas.openxmlformats.org/officeDocument/2006/relationships/notesSlide" Target="../notesSlides/notesSlide7.xml"/><Relationship Id="rId9" Type="http://schemas.openxmlformats.org/officeDocument/2006/relationships/image" Target="../media/image9.jp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3.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3.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2BF4901-3468-42D9-83AC-F6A31785F6C2}"/>
              </a:ext>
            </a:extLst>
          </p:cNvPr>
          <p:cNvSpPr>
            <a:spLocks noGrp="1"/>
          </p:cNvSpPr>
          <p:nvPr>
            <p:ph type="ctrTitle"/>
          </p:nvPr>
        </p:nvSpPr>
        <p:spPr>
          <a:xfrm>
            <a:off x="1061779" y="495300"/>
            <a:ext cx="10067925" cy="3164427"/>
          </a:xfrm>
        </p:spPr>
        <p:txBody>
          <a:bodyPr>
            <a:normAutofit/>
          </a:bodyPr>
          <a:lstStyle/>
          <a:p>
            <a:pPr algn="ctr"/>
            <a:r>
              <a:rPr lang="en-US" dirty="0">
                <a:latin typeface="Century Gothic" panose="020B0502020202020204" pitchFamily="34" charset="0"/>
              </a:rPr>
              <a:t>2019-2020                  SOPHOMORE YEAR            Course selection</a:t>
            </a:r>
          </a:p>
        </p:txBody>
      </p:sp>
      <p:sp>
        <p:nvSpPr>
          <p:cNvPr id="3" name="Subtitle 2">
            <a:extLst>
              <a:ext uri="{FF2B5EF4-FFF2-40B4-BE49-F238E27FC236}">
                <a16:creationId xmlns:a16="http://schemas.microsoft.com/office/drawing/2014/main" xmlns="" id="{EEAC8721-1924-4A60-8214-90D7B8C5DB73}"/>
              </a:ext>
            </a:extLst>
          </p:cNvPr>
          <p:cNvSpPr>
            <a:spLocks noGrp="1"/>
          </p:cNvSpPr>
          <p:nvPr>
            <p:ph type="subTitle" idx="1"/>
          </p:nvPr>
        </p:nvSpPr>
        <p:spPr>
          <a:xfrm>
            <a:off x="3267829" y="5717627"/>
            <a:ext cx="6831673" cy="546538"/>
          </a:xfrm>
        </p:spPr>
        <p:txBody>
          <a:bodyPr>
            <a:normAutofit/>
          </a:bodyPr>
          <a:lstStyle/>
          <a:p>
            <a:r>
              <a:rPr lang="en-US" dirty="0"/>
              <a:t>Presented by Mrs. Ruiz to the Class of 2022</a:t>
            </a:r>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89315" y="3659727"/>
            <a:ext cx="2031596" cy="1942288"/>
          </a:xfrm>
          <a:prstGeom prst="rect">
            <a:avLst/>
          </a:prstGeom>
          <a:noFill/>
        </p:spPr>
      </p:pic>
      <p:pic>
        <p:nvPicPr>
          <p:cNvPr id="5" name="Recorded Sound">
            <a:hlinkClick r:id="" action="ppaction://media"/>
            <a:extLst>
              <a:ext uri="{FF2B5EF4-FFF2-40B4-BE49-F238E27FC236}">
                <a16:creationId xmlns:a16="http://schemas.microsoft.com/office/drawing/2014/main" xmlns="" id="{26769C13-7891-4F8F-8C95-DDDE84EB006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97826" y="5246213"/>
            <a:ext cx="487363" cy="487363"/>
          </a:xfrm>
          <a:prstGeom prst="rect">
            <a:avLst/>
          </a:prstGeom>
        </p:spPr>
      </p:pic>
    </p:spTree>
    <p:extLst>
      <p:ext uri="{BB962C8B-B14F-4D97-AF65-F5344CB8AC3E}">
        <p14:creationId xmlns:p14="http://schemas.microsoft.com/office/powerpoint/2010/main" val="388674421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588578" y="262891"/>
            <a:ext cx="10601391" cy="1634490"/>
          </a:xfrm>
        </p:spPr>
        <p:txBody>
          <a:bodyPr>
            <a:noAutofit/>
          </a:bodyPr>
          <a:lstStyle/>
          <a:p>
            <a:pPr algn="ctr"/>
            <a:r>
              <a:rPr lang="en-US" sz="3600" dirty="0">
                <a:latin typeface="Garamond" panose="02020404030301010803" pitchFamily="18" charset="0"/>
              </a:rPr>
              <a:t>Course Description Guide is available:</a:t>
            </a:r>
            <a:br>
              <a:rPr lang="en-US" sz="3600" dirty="0">
                <a:latin typeface="Garamond" panose="02020404030301010803" pitchFamily="18" charset="0"/>
              </a:rPr>
            </a:br>
            <a:endParaRPr lang="en-US" sz="3600" dirty="0">
              <a:latin typeface="Garamond" panose="02020404030301010803" pitchFamily="18" charset="0"/>
            </a:endParaRPr>
          </a:p>
        </p:txBody>
      </p:sp>
      <p:sp>
        <p:nvSpPr>
          <p:cNvPr id="5" name="Subtitle 4"/>
          <p:cNvSpPr>
            <a:spLocks noGrp="1"/>
          </p:cNvSpPr>
          <p:nvPr>
            <p:ph type="subTitle" idx="1"/>
          </p:nvPr>
        </p:nvSpPr>
        <p:spPr>
          <a:xfrm>
            <a:off x="1093076" y="1805941"/>
            <a:ext cx="9961776" cy="868680"/>
          </a:xfrm>
        </p:spPr>
        <p:txBody>
          <a:bodyPr>
            <a:normAutofit/>
          </a:bodyPr>
          <a:lstStyle/>
          <a:p>
            <a:pPr algn="ctr"/>
            <a:r>
              <a:rPr lang="en-US" dirty="0">
                <a:solidFill>
                  <a:srgbClr val="C00000"/>
                </a:solidFill>
                <a:latin typeface="Garamond" panose="02020404030301010803" pitchFamily="18" charset="0"/>
                <a:hlinkClick r:id="rId5"/>
              </a:rPr>
              <a:t>Course Description Guide here</a:t>
            </a:r>
            <a:endParaRPr lang="en-US" dirty="0">
              <a:solidFill>
                <a:srgbClr val="C00000"/>
              </a:solidFill>
              <a:latin typeface="Garamond" panose="02020404030301010803" pitchFamily="18" charset="0"/>
            </a:endParaRPr>
          </a:p>
        </p:txBody>
      </p:sp>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60523" y="3741026"/>
            <a:ext cx="2857500" cy="2171700"/>
          </a:xfrm>
          <a:prstGeom prst="rect">
            <a:avLst/>
          </a:prstGeom>
        </p:spPr>
      </p:pic>
      <p:pic>
        <p:nvPicPr>
          <p:cNvPr id="2" name="Recorded Sound">
            <a:hlinkClick r:id="" action="ppaction://media"/>
            <a:extLst>
              <a:ext uri="{FF2B5EF4-FFF2-40B4-BE49-F238E27FC236}">
                <a16:creationId xmlns:a16="http://schemas.microsoft.com/office/drawing/2014/main" xmlns="" id="{B2C7D605-8048-4F87-9ED0-0529E722B4C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2262505" y="6259195"/>
            <a:ext cx="487363" cy="487363"/>
          </a:xfrm>
          <a:prstGeom prst="rect">
            <a:avLst/>
          </a:prstGeom>
        </p:spPr>
      </p:pic>
    </p:spTree>
    <p:extLst>
      <p:ext uri="{BB962C8B-B14F-4D97-AF65-F5344CB8AC3E}">
        <p14:creationId xmlns:p14="http://schemas.microsoft.com/office/powerpoint/2010/main" val="502307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777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xmlns="" id="{788D2397-8222-4F07-926E-D8A05B70FE83}"/>
              </a:ext>
            </a:extLst>
          </p:cNvPr>
          <p:cNvSpPr>
            <a:spLocks noGrp="1"/>
          </p:cNvSpPr>
          <p:nvPr>
            <p:ph type="title"/>
          </p:nvPr>
        </p:nvSpPr>
        <p:spPr>
          <a:xfrm>
            <a:off x="1444671" y="389399"/>
            <a:ext cx="6318204" cy="791702"/>
          </a:xfrm>
        </p:spPr>
        <p:txBody>
          <a:bodyPr>
            <a:noAutofit/>
          </a:bodyPr>
          <a:lstStyle/>
          <a:p>
            <a:r>
              <a:rPr lang="en-US" sz="2800" dirty="0"/>
              <a:t>Summer Driver’s education class</a:t>
            </a:r>
          </a:p>
        </p:txBody>
      </p:sp>
      <p:sp>
        <p:nvSpPr>
          <p:cNvPr id="6" name="Content Placeholder 5">
            <a:extLst>
              <a:ext uri="{FF2B5EF4-FFF2-40B4-BE49-F238E27FC236}">
                <a16:creationId xmlns:a16="http://schemas.microsoft.com/office/drawing/2014/main" xmlns="" id="{9DB81E30-B60C-47DB-ADAD-4A737C70C0A9}"/>
              </a:ext>
            </a:extLst>
          </p:cNvPr>
          <p:cNvSpPr>
            <a:spLocks noGrp="1"/>
          </p:cNvSpPr>
          <p:nvPr>
            <p:ph idx="1"/>
          </p:nvPr>
        </p:nvSpPr>
        <p:spPr>
          <a:xfrm>
            <a:off x="5143499" y="1419224"/>
            <a:ext cx="6410325" cy="4038575"/>
          </a:xfrm>
        </p:spPr>
        <p:txBody>
          <a:bodyPr/>
          <a:lstStyle/>
          <a:p>
            <a:r>
              <a:rPr lang="en-US" dirty="0"/>
              <a:t> </a:t>
            </a:r>
            <a:r>
              <a:rPr lang="en-US" dirty="0">
                <a:latin typeface="Arial Narrow" panose="020B0606020202030204" pitchFamily="34" charset="0"/>
              </a:rPr>
              <a:t>Starts in June and goes for 4 weeks. </a:t>
            </a:r>
          </a:p>
          <a:p>
            <a:pPr marL="285750" indent="-285750"/>
            <a:r>
              <a:rPr lang="en-US" dirty="0">
                <a:latin typeface="Arial Narrow" panose="020B0606020202030204" pitchFamily="34" charset="0"/>
              </a:rPr>
              <a:t>You must be 15 by the start of class.</a:t>
            </a:r>
          </a:p>
          <a:p>
            <a:pPr marL="285750" indent="-285750"/>
            <a:r>
              <a:rPr lang="en-US" dirty="0">
                <a:latin typeface="Arial Narrow" panose="020B0606020202030204" pitchFamily="34" charset="0"/>
              </a:rPr>
              <a:t>Forms available during course selection meetings.</a:t>
            </a:r>
          </a:p>
          <a:p>
            <a:pPr marL="285750" indent="-285750"/>
            <a:r>
              <a:rPr lang="en-US" dirty="0">
                <a:latin typeface="Arial Narrow" panose="020B0606020202030204" pitchFamily="34" charset="0"/>
              </a:rPr>
              <a:t>2 sessions: 8-10 and 10-12</a:t>
            </a:r>
          </a:p>
          <a:p>
            <a:pPr marL="285750" indent="-285750"/>
            <a:r>
              <a:rPr lang="en-US" dirty="0">
                <a:latin typeface="Arial Narrow" panose="020B0606020202030204" pitchFamily="34" charset="0"/>
              </a:rPr>
              <a:t>If you qualify for Summer Driver’s Ed. you will be notified via email by Mrs. Ruiz. </a:t>
            </a:r>
          </a:p>
          <a:p>
            <a:pPr marL="0" indent="0">
              <a:buNone/>
            </a:pPr>
            <a:endParaRPr lang="en-US" dirty="0"/>
          </a:p>
        </p:txBody>
      </p:sp>
      <p:sp>
        <p:nvSpPr>
          <p:cNvPr id="7" name="Text Placeholder 6">
            <a:extLst>
              <a:ext uri="{FF2B5EF4-FFF2-40B4-BE49-F238E27FC236}">
                <a16:creationId xmlns:a16="http://schemas.microsoft.com/office/drawing/2014/main" xmlns="" id="{C643D78D-CE97-458B-99CA-FF544CEFEB8B}"/>
              </a:ext>
            </a:extLst>
          </p:cNvPr>
          <p:cNvSpPr>
            <a:spLocks noGrp="1"/>
          </p:cNvSpPr>
          <p:nvPr>
            <p:ph type="body" sz="half" idx="2"/>
          </p:nvPr>
        </p:nvSpPr>
        <p:spPr>
          <a:xfrm>
            <a:off x="1444671" y="1590677"/>
            <a:ext cx="3394029" cy="3862996"/>
          </a:xfrm>
        </p:spPr>
        <p:txBody>
          <a:bodyPr>
            <a:normAutofit lnSpcReduction="10000"/>
          </a:bodyPr>
          <a:lstStyle/>
          <a:p>
            <a:endParaRPr lang="en-US" dirty="0"/>
          </a:p>
          <a:p>
            <a:endParaRPr lang="en-US" dirty="0"/>
          </a:p>
          <a:p>
            <a:endParaRPr lang="en-US" dirty="0"/>
          </a:p>
          <a:p>
            <a:endParaRPr lang="en-US" dirty="0"/>
          </a:p>
          <a:p>
            <a:pPr algn="ctr"/>
            <a:r>
              <a:rPr lang="en-US" sz="2800" dirty="0">
                <a:latin typeface="Arial Narrow" panose="020B0606020202030204" pitchFamily="34" charset="0"/>
              </a:rPr>
              <a:t>Forms must be turned in by March 1</a:t>
            </a:r>
            <a:r>
              <a:rPr lang="en-US" sz="2800" baseline="30000" dirty="0">
                <a:latin typeface="Arial Narrow" panose="020B0606020202030204" pitchFamily="34" charset="0"/>
              </a:rPr>
              <a:t>st</a:t>
            </a:r>
            <a:endParaRPr lang="en-US" sz="2800" dirty="0">
              <a:latin typeface="Arial Narrow" panose="020B0606020202030204" pitchFamily="34" charset="0"/>
            </a:endParaRPr>
          </a:p>
          <a:p>
            <a:pPr algn="ctr"/>
            <a:r>
              <a:rPr lang="en-US" sz="2800" dirty="0">
                <a:latin typeface="Arial Narrow" panose="020B0606020202030204" pitchFamily="34" charset="0"/>
              </a:rPr>
              <a:t>Please read the form carefully. </a:t>
            </a:r>
          </a:p>
        </p:txBody>
      </p:sp>
      <p:pic>
        <p:nvPicPr>
          <p:cNvPr id="2" name="Picture 1" descr="White Knuckles | The Gad About Town"/>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40159" y="1419224"/>
            <a:ext cx="3163614" cy="1650126"/>
          </a:xfrm>
          <a:prstGeom prst="rect">
            <a:avLst/>
          </a:prstGeom>
        </p:spPr>
      </p:pic>
      <p:pic>
        <p:nvPicPr>
          <p:cNvPr id="3" name="Recorded Sound">
            <a:hlinkClick r:id="" action="ppaction://media"/>
            <a:extLst>
              <a:ext uri="{FF2B5EF4-FFF2-40B4-BE49-F238E27FC236}">
                <a16:creationId xmlns:a16="http://schemas.microsoft.com/office/drawing/2014/main" xmlns="" id="{B8446945-4040-4846-AB2A-006E71A2D32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505890" y="6224919"/>
            <a:ext cx="487363" cy="487363"/>
          </a:xfrm>
          <a:prstGeom prst="rect">
            <a:avLst/>
          </a:prstGeom>
        </p:spPr>
      </p:pic>
    </p:spTree>
    <p:extLst>
      <p:ext uri="{BB962C8B-B14F-4D97-AF65-F5344CB8AC3E}">
        <p14:creationId xmlns:p14="http://schemas.microsoft.com/office/powerpoint/2010/main" val="425900183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373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idx="4294967295"/>
          </p:nvPr>
        </p:nvSpPr>
        <p:spPr>
          <a:xfrm>
            <a:off x="380453" y="362607"/>
            <a:ext cx="9604375" cy="1049338"/>
          </a:xfrm>
        </p:spPr>
        <p:txBody>
          <a:bodyPr>
            <a:normAutofit/>
          </a:bodyPr>
          <a:lstStyle/>
          <a:p>
            <a:r>
              <a:rPr lang="en-US" sz="4000" b="1" dirty="0">
                <a:latin typeface="Ink Free" panose="03080402000500000000" pitchFamily="66" charset="0"/>
                <a:ea typeface="Verdana" panose="020B0604030504040204" pitchFamily="34" charset="0"/>
              </a:rPr>
              <a:t>Lastly: </a:t>
            </a:r>
          </a:p>
        </p:txBody>
      </p:sp>
      <p:sp>
        <p:nvSpPr>
          <p:cNvPr id="6" name="Content Placeholder 5"/>
          <p:cNvSpPr>
            <a:spLocks noGrp="1"/>
          </p:cNvSpPr>
          <p:nvPr>
            <p:ph idx="4294967295"/>
          </p:nvPr>
        </p:nvSpPr>
        <p:spPr>
          <a:xfrm>
            <a:off x="380454" y="927652"/>
            <a:ext cx="10382140" cy="5075583"/>
          </a:xfrm>
        </p:spPr>
        <p:txBody>
          <a:bodyPr>
            <a:noAutofit/>
          </a:bodyPr>
          <a:lstStyle/>
          <a:p>
            <a:r>
              <a:rPr lang="en-US" sz="2800" dirty="0">
                <a:latin typeface="Ink Free" panose="03080402000500000000" pitchFamily="66" charset="0"/>
              </a:rPr>
              <a:t>Check your school email and grades weekly.</a:t>
            </a:r>
          </a:p>
          <a:p>
            <a:r>
              <a:rPr lang="en-US" sz="2800" dirty="0">
                <a:latin typeface="Ink Free" panose="03080402000500000000" pitchFamily="66" charset="0"/>
              </a:rPr>
              <a:t>I hope you will take some time to think about the classes you would like to take next year. </a:t>
            </a:r>
          </a:p>
          <a:p>
            <a:r>
              <a:rPr lang="en-US" sz="2800" dirty="0">
                <a:latin typeface="Ink Free" panose="03080402000500000000" pitchFamily="66" charset="0"/>
              </a:rPr>
              <a:t>You are still working through your freshman year, continue to work hard. Your grades matter! </a:t>
            </a:r>
          </a:p>
          <a:p>
            <a:r>
              <a:rPr lang="en-US" sz="2800" dirty="0">
                <a:latin typeface="Ink Free" panose="03080402000500000000" pitchFamily="66" charset="0"/>
              </a:rPr>
              <a:t>Don’t forget about the ARP and Terrier Tutoring. </a:t>
            </a:r>
          </a:p>
          <a:p>
            <a:r>
              <a:rPr lang="en-US" sz="2800" dirty="0">
                <a:latin typeface="Ink Free" panose="03080402000500000000" pitchFamily="66" charset="0"/>
              </a:rPr>
              <a:t>These are </a:t>
            </a:r>
            <a:r>
              <a:rPr lang="en-US" sz="2800" b="1" dirty="0">
                <a:latin typeface="Ink Free" panose="03080402000500000000" pitchFamily="66" charset="0"/>
              </a:rPr>
              <a:t>your </a:t>
            </a:r>
            <a:r>
              <a:rPr lang="en-US" sz="2800" dirty="0">
                <a:latin typeface="Ink Free" panose="03080402000500000000" pitchFamily="66" charset="0"/>
              </a:rPr>
              <a:t>high school years; take responsibility for them. In order to be successful, you need to make decisions about your priorities, your time, and future goals. </a:t>
            </a:r>
          </a:p>
        </p:txBody>
      </p:sp>
      <p:pic>
        <p:nvPicPr>
          <p:cNvPr id="3" name="Recorded Sound">
            <a:hlinkClick r:id="" action="ppaction://media"/>
            <a:extLst>
              <a:ext uri="{FF2B5EF4-FFF2-40B4-BE49-F238E27FC236}">
                <a16:creationId xmlns:a16="http://schemas.microsoft.com/office/drawing/2014/main" xmlns="" id="{3F671515-5A81-4C5F-A4D9-BD8B2A987E7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865856" y="6080917"/>
            <a:ext cx="487363" cy="487363"/>
          </a:xfrm>
          <a:prstGeom prst="rect">
            <a:avLst/>
          </a:prstGeom>
        </p:spPr>
      </p:pic>
    </p:spTree>
    <p:extLst>
      <p:ext uri="{BB962C8B-B14F-4D97-AF65-F5344CB8AC3E}">
        <p14:creationId xmlns:p14="http://schemas.microsoft.com/office/powerpoint/2010/main" val="4182452980"/>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40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noAutofit/>
          </a:bodyPr>
          <a:lstStyle/>
          <a:p>
            <a:pPr algn="ctr"/>
            <a:r>
              <a:rPr lang="en-US" dirty="0">
                <a:latin typeface="Verdana" panose="020B0604030504040204" pitchFamily="34" charset="0"/>
                <a:ea typeface="Verdana" panose="020B0604030504040204" pitchFamily="34" charset="0"/>
              </a:rPr>
              <a:t>Course Selection Sheets need to be completed and ready for our English meetings</a:t>
            </a:r>
          </a:p>
        </p:txBody>
      </p:sp>
      <p:pic>
        <p:nvPicPr>
          <p:cNvPr id="7" name="Picture Placeholder 6"/>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6014708" y="480060"/>
            <a:ext cx="4398021" cy="4977765"/>
          </a:xfrm>
        </p:spPr>
      </p:pic>
      <p:sp>
        <p:nvSpPr>
          <p:cNvPr id="9" name="Text Placeholder 8"/>
          <p:cNvSpPr>
            <a:spLocks noGrp="1"/>
          </p:cNvSpPr>
          <p:nvPr>
            <p:ph type="body" sz="half" idx="2"/>
          </p:nvPr>
        </p:nvSpPr>
        <p:spPr/>
        <p:txBody>
          <a:bodyPr>
            <a:normAutofit/>
          </a:bodyPr>
          <a:lstStyle/>
          <a:p>
            <a:pPr algn="ctr"/>
            <a:r>
              <a:rPr lang="en-US" sz="4400" dirty="0">
                <a:latin typeface="Verdana" panose="020B0604030504040204" pitchFamily="34" charset="0"/>
                <a:ea typeface="Verdana" panose="020B0604030504040204" pitchFamily="34" charset="0"/>
              </a:rPr>
              <a:t>February   11-14</a:t>
            </a:r>
            <a:r>
              <a:rPr lang="en-US" sz="4400" baseline="30000" dirty="0">
                <a:latin typeface="Verdana" panose="020B0604030504040204" pitchFamily="34" charset="0"/>
                <a:ea typeface="Verdana" panose="020B0604030504040204" pitchFamily="34" charset="0"/>
              </a:rPr>
              <a:t>th</a:t>
            </a:r>
            <a:r>
              <a:rPr lang="en-US" sz="4400" dirty="0">
                <a:latin typeface="Verdana" panose="020B0604030504040204" pitchFamily="34" charset="0"/>
                <a:ea typeface="Verdana" panose="020B0604030504040204" pitchFamily="34" charset="0"/>
              </a:rPr>
              <a:t> </a:t>
            </a:r>
          </a:p>
        </p:txBody>
      </p:sp>
      <p:pic>
        <p:nvPicPr>
          <p:cNvPr id="2" name="Recorded Sound">
            <a:hlinkClick r:id="" action="ppaction://media"/>
            <a:extLst>
              <a:ext uri="{FF2B5EF4-FFF2-40B4-BE49-F238E27FC236}">
                <a16:creationId xmlns:a16="http://schemas.microsoft.com/office/drawing/2014/main" xmlns="" id="{C32FFFD9-31EB-4C0E-B967-72C7892AC2A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663838" y="5815345"/>
            <a:ext cx="487363" cy="487363"/>
          </a:xfrm>
          <a:prstGeom prst="rect">
            <a:avLst/>
          </a:prstGeom>
        </p:spPr>
      </p:pic>
    </p:spTree>
    <p:extLst>
      <p:ext uri="{BB962C8B-B14F-4D97-AF65-F5344CB8AC3E}">
        <p14:creationId xmlns:p14="http://schemas.microsoft.com/office/powerpoint/2010/main" val="15250050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24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a:extLst>
              <a:ext uri="{FF2B5EF4-FFF2-40B4-BE49-F238E27FC236}">
                <a16:creationId xmlns:a16="http://schemas.microsoft.com/office/drawing/2014/main" xmlns="" id="{0D48685C-5B68-495A-998B-319097B5AA3E}"/>
              </a:ext>
            </a:extLst>
          </p:cNvPr>
          <p:cNvGraphicFramePr/>
          <p:nvPr>
            <p:extLst>
              <p:ext uri="{D42A27DB-BD31-4B8C-83A1-F6EECF244321}">
                <p14:modId xmlns:p14="http://schemas.microsoft.com/office/powerpoint/2010/main" val="3613826547"/>
              </p:ext>
            </p:extLst>
          </p:nvPr>
        </p:nvGraphicFramePr>
        <p:xfrm>
          <a:off x="383956" y="338959"/>
          <a:ext cx="11449050" cy="575733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2" name="Recorded Sound">
            <a:hlinkClick r:id="" action="ppaction://media"/>
            <a:extLst>
              <a:ext uri="{FF2B5EF4-FFF2-40B4-BE49-F238E27FC236}">
                <a16:creationId xmlns:a16="http://schemas.microsoft.com/office/drawing/2014/main" xmlns="" id="{AF91A0E0-F8C8-419A-B90F-64E54C02CE1F}"/>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715459" y="5746971"/>
            <a:ext cx="487363" cy="487363"/>
          </a:xfrm>
          <a:prstGeom prst="rect">
            <a:avLst/>
          </a:prstGeom>
        </p:spPr>
      </p:pic>
    </p:spTree>
    <p:extLst>
      <p:ext uri="{BB962C8B-B14F-4D97-AF65-F5344CB8AC3E}">
        <p14:creationId xmlns:p14="http://schemas.microsoft.com/office/powerpoint/2010/main" val="3746835779"/>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22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3B7EAC0-AB1F-4777-9889-DBB96C5533CB}"/>
              </a:ext>
            </a:extLst>
          </p:cNvPr>
          <p:cNvSpPr>
            <a:spLocks noGrp="1"/>
          </p:cNvSpPr>
          <p:nvPr>
            <p:ph type="title" idx="4294967295"/>
          </p:nvPr>
        </p:nvSpPr>
        <p:spPr>
          <a:xfrm>
            <a:off x="1493836" y="363921"/>
            <a:ext cx="9604375" cy="1049337"/>
          </a:xfrm>
        </p:spPr>
        <p:txBody>
          <a:bodyPr>
            <a:normAutofit/>
          </a:bodyPr>
          <a:lstStyle/>
          <a:p>
            <a:pPr algn="ctr"/>
            <a:r>
              <a:rPr lang="en-US" sz="4000" dirty="0"/>
              <a:t>Sophomore Year Overview</a:t>
            </a:r>
          </a:p>
        </p:txBody>
      </p:sp>
      <p:sp>
        <p:nvSpPr>
          <p:cNvPr id="5" name="Content Placeholder 4">
            <a:extLst>
              <a:ext uri="{FF2B5EF4-FFF2-40B4-BE49-F238E27FC236}">
                <a16:creationId xmlns:a16="http://schemas.microsoft.com/office/drawing/2014/main" xmlns="" id="{51C0767A-5C6A-4352-B147-A080959C391C}"/>
              </a:ext>
            </a:extLst>
          </p:cNvPr>
          <p:cNvSpPr>
            <a:spLocks noGrp="1"/>
          </p:cNvSpPr>
          <p:nvPr>
            <p:ph idx="4294967295"/>
          </p:nvPr>
        </p:nvSpPr>
        <p:spPr>
          <a:xfrm>
            <a:off x="552893" y="1200150"/>
            <a:ext cx="11105707" cy="4849775"/>
          </a:xfrm>
        </p:spPr>
        <p:txBody>
          <a:bodyPr>
            <a:noAutofit/>
          </a:bodyPr>
          <a:lstStyle/>
          <a:p>
            <a:r>
              <a:rPr lang="en-US" sz="2800" dirty="0"/>
              <a:t>Required classes: English 2, math, science, physical education (PE) or band</a:t>
            </a:r>
          </a:p>
          <a:p>
            <a:r>
              <a:rPr lang="en-US" sz="2800" dirty="0"/>
              <a:t>Electives: Driver’s Education, World Languages,  Fine Arts, Career Tech (CTE), science and social studies.</a:t>
            </a:r>
          </a:p>
          <a:p>
            <a:r>
              <a:rPr lang="en-US" sz="2800" dirty="0"/>
              <a:t>Early Bird classes: If you have the opportunity to take an early bird class there are several elective classes offered. </a:t>
            </a:r>
          </a:p>
          <a:p>
            <a:r>
              <a:rPr lang="en-US" sz="2800" dirty="0"/>
              <a:t>Sophomore year you can take Consumer Education class; either Adult Living or Personal Finance. </a:t>
            </a:r>
          </a:p>
          <a:p>
            <a:r>
              <a:rPr lang="en-US" sz="2800" dirty="0"/>
              <a:t>You will need to fill out your first choice and alternate choices. </a:t>
            </a:r>
          </a:p>
        </p:txBody>
      </p:sp>
      <p:pic>
        <p:nvPicPr>
          <p:cNvPr id="3" name="Recorded Sound">
            <a:hlinkClick r:id="" action="ppaction://media"/>
            <a:extLst>
              <a:ext uri="{FF2B5EF4-FFF2-40B4-BE49-F238E27FC236}">
                <a16:creationId xmlns:a16="http://schemas.microsoft.com/office/drawing/2014/main" xmlns="" id="{C3459B83-D621-4A03-9685-7EF991872D5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4219" y="6210743"/>
            <a:ext cx="487363" cy="487363"/>
          </a:xfrm>
          <a:prstGeom prst="rect">
            <a:avLst/>
          </a:prstGeom>
        </p:spPr>
      </p:pic>
    </p:spTree>
    <p:extLst>
      <p:ext uri="{BB962C8B-B14F-4D97-AF65-F5344CB8AC3E}">
        <p14:creationId xmlns:p14="http://schemas.microsoft.com/office/powerpoint/2010/main" val="1648950785"/>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522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xmlns="" id="{9E2689B4-F278-40A9-A415-172E2F1B8F1C}"/>
              </a:ext>
            </a:extLst>
          </p:cNvPr>
          <p:cNvSpPr>
            <a:spLocks noGrp="1"/>
          </p:cNvSpPr>
          <p:nvPr>
            <p:ph type="ctrTitle" idx="4294967295"/>
          </p:nvPr>
        </p:nvSpPr>
        <p:spPr>
          <a:xfrm>
            <a:off x="1150937" y="538740"/>
            <a:ext cx="10042525" cy="742950"/>
          </a:xfrm>
        </p:spPr>
        <p:txBody>
          <a:bodyPr>
            <a:noAutofit/>
          </a:bodyPr>
          <a:lstStyle/>
          <a:p>
            <a:pPr algn="ctr"/>
            <a:r>
              <a:rPr lang="en-US" sz="3600" dirty="0"/>
              <a:t> General sequence for required classes </a:t>
            </a:r>
          </a:p>
        </p:txBody>
      </p:sp>
      <p:sp>
        <p:nvSpPr>
          <p:cNvPr id="7" name="Subtitle 6">
            <a:extLst>
              <a:ext uri="{FF2B5EF4-FFF2-40B4-BE49-F238E27FC236}">
                <a16:creationId xmlns:a16="http://schemas.microsoft.com/office/drawing/2014/main" xmlns="" id="{CC837DE6-B2EB-4081-BDE3-B5E51E3A5136}"/>
              </a:ext>
            </a:extLst>
          </p:cNvPr>
          <p:cNvSpPr>
            <a:spLocks noGrp="1"/>
          </p:cNvSpPr>
          <p:nvPr>
            <p:ph type="subTitle" idx="4294967295"/>
          </p:nvPr>
        </p:nvSpPr>
        <p:spPr>
          <a:xfrm>
            <a:off x="327025" y="1400175"/>
            <a:ext cx="11674475" cy="2752724"/>
          </a:xfrm>
        </p:spPr>
        <p:txBody>
          <a:bodyPr>
            <a:noAutofit/>
          </a:bodyPr>
          <a:lstStyle/>
          <a:p>
            <a:r>
              <a:rPr lang="en-US" sz="2400" b="1" dirty="0"/>
              <a:t>Science:</a:t>
            </a:r>
            <a:r>
              <a:rPr lang="en-US" sz="2400" dirty="0"/>
              <a:t> </a:t>
            </a:r>
            <a:r>
              <a:rPr lang="en-US" sz="2400" dirty="0" err="1"/>
              <a:t>Biology</a:t>
            </a:r>
            <a:r>
              <a:rPr lang="en-US" sz="2400" dirty="0" err="1">
                <a:sym typeface="Wingdings" panose="05000000000000000000" pitchFamily="2" charset="2"/>
              </a:rPr>
              <a:t>Physical</a:t>
            </a:r>
            <a:r>
              <a:rPr lang="en-US" sz="2400" dirty="0">
                <a:sym typeface="Wingdings" panose="05000000000000000000" pitchFamily="2" charset="2"/>
              </a:rPr>
              <a:t> Earth Science or Chemistry; placement depends on math placement and progress in Biology.  Accelerated Biology Honors Chemistry </a:t>
            </a:r>
          </a:p>
          <a:p>
            <a:r>
              <a:rPr lang="en-US" sz="2400" b="1" dirty="0">
                <a:sym typeface="Wingdings" panose="05000000000000000000" pitchFamily="2" charset="2"/>
              </a:rPr>
              <a:t>Math</a:t>
            </a:r>
            <a:r>
              <a:rPr lang="en-US" sz="2400" dirty="0">
                <a:sym typeface="Wingdings" panose="05000000000000000000" pitchFamily="2" charset="2"/>
              </a:rPr>
              <a:t>: IAG1IAG2,   Algebra  Geometry,   Accelerated Algebra Honors Geometry,   Accelerated Geometry Honors Algebra 2,   Honors Algebra 2  Honors Precalculus </a:t>
            </a:r>
          </a:p>
          <a:p>
            <a:r>
              <a:rPr lang="en-US" sz="2400" b="1" dirty="0">
                <a:sym typeface="Wingdings" panose="05000000000000000000" pitchFamily="2" charset="2"/>
              </a:rPr>
              <a:t>English: </a:t>
            </a:r>
            <a:r>
              <a:rPr lang="en-US" sz="2400" dirty="0">
                <a:sym typeface="Wingdings" panose="05000000000000000000" pitchFamily="2" charset="2"/>
              </a:rPr>
              <a:t>Typically stay in current track.</a:t>
            </a:r>
            <a:endParaRPr lang="en-US" sz="2400" dirty="0"/>
          </a:p>
        </p:txBody>
      </p:sp>
      <p:sp>
        <p:nvSpPr>
          <p:cNvPr id="5" name="TextBox 4">
            <a:extLst>
              <a:ext uri="{FF2B5EF4-FFF2-40B4-BE49-F238E27FC236}">
                <a16:creationId xmlns:a16="http://schemas.microsoft.com/office/drawing/2014/main" xmlns="" id="{E78C9CFB-BF77-43B9-A542-0B6F27FE87A4}"/>
              </a:ext>
            </a:extLst>
          </p:cNvPr>
          <p:cNvSpPr txBox="1"/>
          <p:nvPr/>
        </p:nvSpPr>
        <p:spPr>
          <a:xfrm>
            <a:off x="1384425" y="4271384"/>
            <a:ext cx="9423150" cy="707886"/>
          </a:xfrm>
          <a:prstGeom prst="rect">
            <a:avLst/>
          </a:prstGeom>
          <a:noFill/>
        </p:spPr>
        <p:txBody>
          <a:bodyPr wrap="square" rtlCol="0">
            <a:spAutoFit/>
          </a:bodyPr>
          <a:lstStyle/>
          <a:p>
            <a:pPr algn="ctr"/>
            <a:r>
              <a:rPr lang="en-US" sz="2000" dirty="0"/>
              <a:t>Honors courses require an application and teacher approval, information will be available when we meet individually to discuss course selections. </a:t>
            </a:r>
          </a:p>
        </p:txBody>
      </p:sp>
      <p:pic>
        <p:nvPicPr>
          <p:cNvPr id="2" name="Recorded Sound">
            <a:hlinkClick r:id="" action="ppaction://media"/>
            <a:extLst>
              <a:ext uri="{FF2B5EF4-FFF2-40B4-BE49-F238E27FC236}">
                <a16:creationId xmlns:a16="http://schemas.microsoft.com/office/drawing/2014/main" xmlns="" id="{954276D5-87E1-43A7-A64A-492C3C00AA0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409234" y="5598116"/>
            <a:ext cx="487363" cy="487363"/>
          </a:xfrm>
          <a:prstGeom prst="rect">
            <a:avLst/>
          </a:prstGeom>
        </p:spPr>
      </p:pic>
    </p:spTree>
    <p:extLst>
      <p:ext uri="{BB962C8B-B14F-4D97-AF65-F5344CB8AC3E}">
        <p14:creationId xmlns:p14="http://schemas.microsoft.com/office/powerpoint/2010/main" val="145488193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115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4294967295"/>
          </p:nvPr>
        </p:nvPicPr>
        <p:blipFill>
          <a:blip r:embed="rId5">
            <a:extLst>
              <a:ext uri="{28A0092B-C50C-407E-A947-70E740481C1C}">
                <a14:useLocalDpi xmlns:a14="http://schemas.microsoft.com/office/drawing/2010/main" val="0"/>
              </a:ext>
            </a:extLst>
          </a:blip>
          <a:stretch>
            <a:fillRect/>
          </a:stretch>
        </p:blipFill>
        <p:spPr>
          <a:xfrm>
            <a:off x="2681206" y="253550"/>
            <a:ext cx="6151563" cy="6043612"/>
          </a:xfrm>
        </p:spPr>
      </p:pic>
      <p:pic>
        <p:nvPicPr>
          <p:cNvPr id="4" name="Recorded Sound">
            <a:hlinkClick r:id="" action="ppaction://media"/>
            <a:extLst>
              <a:ext uri="{FF2B5EF4-FFF2-40B4-BE49-F238E27FC236}">
                <a16:creationId xmlns:a16="http://schemas.microsoft.com/office/drawing/2014/main" xmlns="" id="{BF734C39-257B-4D00-8903-F3C71D72AB4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332534" y="6053481"/>
            <a:ext cx="487363" cy="487363"/>
          </a:xfrm>
          <a:prstGeom prst="rect">
            <a:avLst/>
          </a:prstGeom>
        </p:spPr>
      </p:pic>
    </p:spTree>
    <p:extLst>
      <p:ext uri="{BB962C8B-B14F-4D97-AF65-F5344CB8AC3E}">
        <p14:creationId xmlns:p14="http://schemas.microsoft.com/office/powerpoint/2010/main" val="3845050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621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xmlns="" id="{0E2D243E-DC86-461C-A7DB-5A284C351063}"/>
              </a:ext>
            </a:extLst>
          </p:cNvPr>
          <p:cNvSpPr>
            <a:spLocks noGrp="1"/>
          </p:cNvSpPr>
          <p:nvPr>
            <p:ph type="title"/>
          </p:nvPr>
        </p:nvSpPr>
        <p:spPr>
          <a:xfrm>
            <a:off x="882869" y="804519"/>
            <a:ext cx="10363200" cy="1049235"/>
          </a:xfrm>
        </p:spPr>
        <p:txBody>
          <a:bodyPr/>
          <a:lstStyle/>
          <a:p>
            <a:r>
              <a:rPr lang="en-US" dirty="0">
                <a:latin typeface="Century Gothic" panose="020B0502020202020204" pitchFamily="34" charset="0"/>
              </a:rPr>
              <a:t>Course selections in relation to future plans</a:t>
            </a:r>
          </a:p>
        </p:txBody>
      </p:sp>
      <p:sp>
        <p:nvSpPr>
          <p:cNvPr id="2" name="Content Placeholder 1"/>
          <p:cNvSpPr>
            <a:spLocks noGrp="1"/>
          </p:cNvSpPr>
          <p:nvPr>
            <p:ph idx="1"/>
          </p:nvPr>
        </p:nvSpPr>
        <p:spPr/>
        <p:txBody>
          <a:bodyPr>
            <a:normAutofit/>
          </a:bodyPr>
          <a:lstStyle/>
          <a:p>
            <a:r>
              <a:rPr lang="en-US" sz="2400" dirty="0">
                <a:latin typeface="Century Gothic" panose="020B0502020202020204" pitchFamily="34" charset="0"/>
              </a:rPr>
              <a:t>Graduation requirements are a priority. Also start to think about your future goals. Are you taking classes that will help you with those goals? </a:t>
            </a:r>
          </a:p>
          <a:p>
            <a:r>
              <a:rPr lang="en-US" sz="2400" dirty="0">
                <a:latin typeface="Century Gothic" panose="020B0502020202020204" pitchFamily="34" charset="0"/>
              </a:rPr>
              <a:t>Electives give you the opportunity to discover your interests or to round out your education. </a:t>
            </a:r>
          </a:p>
          <a:p>
            <a:r>
              <a:rPr lang="en-US" sz="2400" dirty="0">
                <a:latin typeface="Century Gothic" panose="020B0502020202020204" pitchFamily="34" charset="0"/>
              </a:rPr>
              <a:t>Ask questions about classes you are thinking of taking; talk to your teachers, family members, and Mrs. Ruiz. </a:t>
            </a:r>
          </a:p>
          <a:p>
            <a:endParaRPr lang="en-US" sz="2400" dirty="0"/>
          </a:p>
        </p:txBody>
      </p:sp>
      <p:pic>
        <p:nvPicPr>
          <p:cNvPr id="3" name="Recorded Sound">
            <a:hlinkClick r:id="" action="ppaction://media"/>
            <a:extLst>
              <a:ext uri="{FF2B5EF4-FFF2-40B4-BE49-F238E27FC236}">
                <a16:creationId xmlns:a16="http://schemas.microsoft.com/office/drawing/2014/main" xmlns="" id="{F9D7EEB3-8A70-44C9-BBB8-1032244A47E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956464" y="5717775"/>
            <a:ext cx="487363" cy="487363"/>
          </a:xfrm>
          <a:prstGeom prst="rect">
            <a:avLst/>
          </a:prstGeom>
        </p:spPr>
      </p:pic>
    </p:spTree>
    <p:extLst>
      <p:ext uri="{BB962C8B-B14F-4D97-AF65-F5344CB8AC3E}">
        <p14:creationId xmlns:p14="http://schemas.microsoft.com/office/powerpoint/2010/main" val="37449540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92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xmlns="" id="{B90BCA3E-18EF-419F-9EC7-CDACC1F08F92}"/>
              </a:ext>
            </a:extLst>
          </p:cNvPr>
          <p:cNvSpPr>
            <a:spLocks noGrp="1"/>
          </p:cNvSpPr>
          <p:nvPr>
            <p:ph type="title"/>
          </p:nvPr>
        </p:nvSpPr>
        <p:spPr>
          <a:xfrm>
            <a:off x="777767" y="804519"/>
            <a:ext cx="10277088" cy="1049235"/>
          </a:xfrm>
        </p:spPr>
        <p:txBody>
          <a:bodyPr/>
          <a:lstStyle/>
          <a:p>
            <a:r>
              <a:rPr lang="en-US" dirty="0"/>
              <a:t>What is  your post- secondary plan? </a:t>
            </a:r>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4797" y="4615088"/>
            <a:ext cx="2891440" cy="1276569"/>
          </a:xfrm>
          <a:prstGeom prst="rect">
            <a:avLst/>
          </a:prstGeom>
        </p:spPr>
      </p:pic>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19292" y="4172605"/>
            <a:ext cx="3188247" cy="1975945"/>
          </a:xfrm>
          <a:prstGeom prst="rect">
            <a:avLst/>
          </a:prstGeom>
        </p:spPr>
      </p:pic>
      <p:pic>
        <p:nvPicPr>
          <p:cNvPr id="6" name="Picture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893269" y="1914600"/>
            <a:ext cx="3414270" cy="2110862"/>
          </a:xfrm>
          <a:prstGeom prst="rect">
            <a:avLst/>
          </a:prstGeom>
        </p:spPr>
      </p:pic>
      <p:pic>
        <p:nvPicPr>
          <p:cNvPr id="7" name="Picture 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89634" y="2130754"/>
            <a:ext cx="3106629" cy="2207334"/>
          </a:xfrm>
          <a:prstGeom prst="rect">
            <a:avLst/>
          </a:prstGeom>
        </p:spPr>
      </p:pic>
      <p:pic>
        <p:nvPicPr>
          <p:cNvPr id="9" name="Picture 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011101" y="2970031"/>
            <a:ext cx="3423363" cy="2161198"/>
          </a:xfrm>
          <a:prstGeom prst="rect">
            <a:avLst/>
          </a:prstGeom>
        </p:spPr>
      </p:pic>
      <p:pic>
        <p:nvPicPr>
          <p:cNvPr id="8" name="Recorded Sound">
            <a:hlinkClick r:id="" action="ppaction://media"/>
            <a:extLst>
              <a:ext uri="{FF2B5EF4-FFF2-40B4-BE49-F238E27FC236}">
                <a16:creationId xmlns:a16="http://schemas.microsoft.com/office/drawing/2014/main" xmlns="" id="{5A08A8F4-A73D-4AF0-B948-98E2A23E250B}"/>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4713842" y="6148550"/>
            <a:ext cx="487363" cy="487363"/>
          </a:xfrm>
          <a:prstGeom prst="rect">
            <a:avLst/>
          </a:prstGeom>
        </p:spPr>
      </p:pic>
    </p:spTree>
    <p:extLst>
      <p:ext uri="{BB962C8B-B14F-4D97-AF65-F5344CB8AC3E}">
        <p14:creationId xmlns:p14="http://schemas.microsoft.com/office/powerpoint/2010/main" val="230119802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4336"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95D90F5-8290-422D-851C-EA6CD2B7E455}"/>
              </a:ext>
            </a:extLst>
          </p:cNvPr>
          <p:cNvSpPr>
            <a:spLocks noGrp="1"/>
          </p:cNvSpPr>
          <p:nvPr>
            <p:ph type="title"/>
          </p:nvPr>
        </p:nvSpPr>
        <p:spPr>
          <a:xfrm>
            <a:off x="1449217" y="1047750"/>
            <a:ext cx="9605635" cy="809625"/>
          </a:xfrm>
        </p:spPr>
        <p:txBody>
          <a:bodyPr/>
          <a:lstStyle/>
          <a:p>
            <a:pPr algn="ctr"/>
            <a:r>
              <a:rPr lang="en-US" dirty="0"/>
              <a:t> </a:t>
            </a:r>
            <a:r>
              <a:rPr lang="en-US" sz="4400" dirty="0"/>
              <a:t>Requirements</a:t>
            </a:r>
          </a:p>
        </p:txBody>
      </p:sp>
      <p:sp>
        <p:nvSpPr>
          <p:cNvPr id="3" name="Content Placeholder 2">
            <a:extLst>
              <a:ext uri="{FF2B5EF4-FFF2-40B4-BE49-F238E27FC236}">
                <a16:creationId xmlns:a16="http://schemas.microsoft.com/office/drawing/2014/main" xmlns="" id="{B84E348E-C8F8-4559-9528-C91931BD2BB1}"/>
              </a:ext>
            </a:extLst>
          </p:cNvPr>
          <p:cNvSpPr>
            <a:spLocks noGrp="1"/>
          </p:cNvSpPr>
          <p:nvPr>
            <p:ph sz="half" idx="1"/>
          </p:nvPr>
        </p:nvSpPr>
        <p:spPr>
          <a:xfrm>
            <a:off x="866775" y="1857376"/>
            <a:ext cx="5057775" cy="4267200"/>
          </a:xfrm>
        </p:spPr>
        <p:txBody>
          <a:bodyPr>
            <a:normAutofit fontScale="25000" lnSpcReduction="20000"/>
          </a:bodyPr>
          <a:lstStyle/>
          <a:p>
            <a:pPr marL="0" indent="0">
              <a:buNone/>
            </a:pPr>
            <a:r>
              <a:rPr lang="en-US" sz="8000" dirty="0">
                <a:latin typeface="Calibri" panose="020F0502020204030204" pitchFamily="34" charset="0"/>
                <a:cs typeface="Calibri" panose="020F0502020204030204" pitchFamily="34" charset="0"/>
              </a:rPr>
              <a:t>CCHS Graduation Requirements</a:t>
            </a:r>
          </a:p>
          <a:p>
            <a:r>
              <a:rPr lang="en-US" sz="8000" dirty="0">
                <a:latin typeface="Calibri" panose="020F0502020204030204" pitchFamily="34" charset="0"/>
                <a:cs typeface="Calibri" panose="020F0502020204030204" pitchFamily="34" charset="0"/>
              </a:rPr>
              <a:t>English: 4 credits or 4 years</a:t>
            </a:r>
          </a:p>
          <a:p>
            <a:r>
              <a:rPr lang="en-US" sz="8000" dirty="0">
                <a:latin typeface="Calibri" panose="020F0502020204030204" pitchFamily="34" charset="0"/>
                <a:cs typeface="Calibri" panose="020F0502020204030204" pitchFamily="34" charset="0"/>
              </a:rPr>
              <a:t>Math: 3 credits, 3 years</a:t>
            </a:r>
          </a:p>
          <a:p>
            <a:r>
              <a:rPr lang="en-US" sz="8000" dirty="0">
                <a:latin typeface="Calibri" panose="020F0502020204030204" pitchFamily="34" charset="0"/>
                <a:cs typeface="Calibri" panose="020F0502020204030204" pitchFamily="34" charset="0"/>
              </a:rPr>
              <a:t>Science: 2 credits, 2 years</a:t>
            </a:r>
          </a:p>
          <a:p>
            <a:r>
              <a:rPr lang="en-US" sz="8000" dirty="0">
                <a:latin typeface="Calibri" panose="020F0502020204030204" pitchFamily="34" charset="0"/>
                <a:cs typeface="Calibri" panose="020F0502020204030204" pitchFamily="34" charset="0"/>
              </a:rPr>
              <a:t>Social Studies: 2 credits/ years  (US History, Government/Civics)</a:t>
            </a:r>
          </a:p>
          <a:p>
            <a:r>
              <a:rPr lang="en-US" sz="8000" dirty="0">
                <a:latin typeface="Calibri" panose="020F0502020204030204" pitchFamily="34" charset="0"/>
                <a:cs typeface="Calibri" panose="020F0502020204030204" pitchFamily="34" charset="0"/>
              </a:rPr>
              <a:t>Fine Art: 1 credit</a:t>
            </a:r>
          </a:p>
          <a:p>
            <a:r>
              <a:rPr lang="en-US" sz="8000" dirty="0">
                <a:latin typeface="Calibri" panose="020F0502020204030204" pitchFamily="34" charset="0"/>
                <a:cs typeface="Calibri" panose="020F0502020204030204" pitchFamily="34" charset="0"/>
              </a:rPr>
              <a:t>Physical Education: 4 years or PE waiver</a:t>
            </a:r>
          </a:p>
          <a:p>
            <a:r>
              <a:rPr lang="en-US" sz="8000" dirty="0">
                <a:latin typeface="Calibri" panose="020F0502020204030204" pitchFamily="34" charset="0"/>
                <a:cs typeface="Calibri" panose="020F0502020204030204" pitchFamily="34" charset="0"/>
              </a:rPr>
              <a:t>Consumer Ed: .5 credit/ 1 semester</a:t>
            </a:r>
          </a:p>
          <a:p>
            <a:r>
              <a:rPr lang="en-US" sz="8000" dirty="0">
                <a:latin typeface="Calibri" panose="020F0502020204030204" pitchFamily="34" charset="0"/>
                <a:cs typeface="Calibri" panose="020F0502020204030204" pitchFamily="34" charset="0"/>
              </a:rPr>
              <a:t>Health: .5 credit/1 semester</a:t>
            </a:r>
          </a:p>
          <a:p>
            <a:endParaRPr lang="en-US" dirty="0"/>
          </a:p>
        </p:txBody>
      </p:sp>
      <p:sp>
        <p:nvSpPr>
          <p:cNvPr id="4" name="Content Placeholder 3">
            <a:extLst>
              <a:ext uri="{FF2B5EF4-FFF2-40B4-BE49-F238E27FC236}">
                <a16:creationId xmlns:a16="http://schemas.microsoft.com/office/drawing/2014/main" xmlns="" id="{2E18EB81-7E5D-4D64-BEB7-9A03E37CDFD5}"/>
              </a:ext>
            </a:extLst>
          </p:cNvPr>
          <p:cNvSpPr>
            <a:spLocks noGrp="1"/>
          </p:cNvSpPr>
          <p:nvPr>
            <p:ph sz="half" idx="2"/>
          </p:nvPr>
        </p:nvSpPr>
        <p:spPr>
          <a:xfrm>
            <a:off x="6413771" y="1863840"/>
            <a:ext cx="4645152" cy="4267200"/>
          </a:xfrm>
        </p:spPr>
        <p:txBody>
          <a:bodyPr>
            <a:noAutofit/>
          </a:bodyPr>
          <a:lstStyle/>
          <a:p>
            <a:pPr marL="0" indent="0">
              <a:buNone/>
            </a:pPr>
            <a:r>
              <a:rPr lang="en-US" dirty="0">
                <a:latin typeface="Calibri" panose="020F0502020204030204" pitchFamily="34" charset="0"/>
                <a:cs typeface="Calibri" panose="020F0502020204030204" pitchFamily="34" charset="0"/>
              </a:rPr>
              <a:t>COLLEGE Typical Requirements </a:t>
            </a:r>
          </a:p>
          <a:p>
            <a:r>
              <a:rPr lang="en-US" dirty="0">
                <a:latin typeface="Calibri" panose="020F0502020204030204" pitchFamily="34" charset="0"/>
                <a:cs typeface="Calibri" panose="020F0502020204030204" pitchFamily="34" charset="0"/>
              </a:rPr>
              <a:t>English: 4 years</a:t>
            </a:r>
          </a:p>
          <a:p>
            <a:r>
              <a:rPr lang="en-US" dirty="0">
                <a:latin typeface="Calibri" panose="020F0502020204030204" pitchFamily="34" charset="0"/>
                <a:cs typeface="Calibri" panose="020F0502020204030204" pitchFamily="34" charset="0"/>
              </a:rPr>
              <a:t>Math: 4 years</a:t>
            </a:r>
          </a:p>
          <a:p>
            <a:r>
              <a:rPr lang="en-US" dirty="0">
                <a:latin typeface="Calibri" panose="020F0502020204030204" pitchFamily="34" charset="0"/>
                <a:cs typeface="Calibri" panose="020F0502020204030204" pitchFamily="34" charset="0"/>
              </a:rPr>
              <a:t>Science: 3 years</a:t>
            </a:r>
          </a:p>
          <a:p>
            <a:r>
              <a:rPr lang="en-US" dirty="0">
                <a:latin typeface="Calibri" panose="020F0502020204030204" pitchFamily="34" charset="0"/>
                <a:cs typeface="Calibri" panose="020F0502020204030204" pitchFamily="34" charset="0"/>
              </a:rPr>
              <a:t>Social Studies 3 years</a:t>
            </a:r>
          </a:p>
          <a:p>
            <a:r>
              <a:rPr lang="en-US" dirty="0">
                <a:latin typeface="Calibri" panose="020F0502020204030204" pitchFamily="34" charset="0"/>
                <a:cs typeface="Calibri" panose="020F0502020204030204" pitchFamily="34" charset="0"/>
              </a:rPr>
              <a:t>World Language: depends on college/university; in general 2 years of the same language</a:t>
            </a:r>
          </a:p>
          <a:p>
            <a:r>
              <a:rPr lang="en-US" dirty="0">
                <a:latin typeface="Calibri" panose="020F0502020204030204" pitchFamily="34" charset="0"/>
                <a:cs typeface="Calibri" panose="020F0502020204030204" pitchFamily="34" charset="0"/>
              </a:rPr>
              <a:t>Fine Arts: depends on college/university</a:t>
            </a:r>
          </a:p>
        </p:txBody>
      </p:sp>
      <p:pic>
        <p:nvPicPr>
          <p:cNvPr id="5" name="Recorded Sound">
            <a:hlinkClick r:id="" action="ppaction://media"/>
            <a:extLst>
              <a:ext uri="{FF2B5EF4-FFF2-40B4-BE49-F238E27FC236}">
                <a16:creationId xmlns:a16="http://schemas.microsoft.com/office/drawing/2014/main" xmlns="" id="{268502DA-AB90-4CC2-9657-75A5517C1A9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358207" y="6124576"/>
            <a:ext cx="487363" cy="487363"/>
          </a:xfrm>
          <a:prstGeom prst="rect">
            <a:avLst/>
          </a:prstGeom>
        </p:spPr>
      </p:pic>
    </p:spTree>
    <p:extLst>
      <p:ext uri="{BB962C8B-B14F-4D97-AF65-F5344CB8AC3E}">
        <p14:creationId xmlns:p14="http://schemas.microsoft.com/office/powerpoint/2010/main" val="29495768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573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F45D1B1-361B-48EB-9CCF-5DD914EBEF7C}"/>
              </a:ext>
            </a:extLst>
          </p:cNvPr>
          <p:cNvSpPr>
            <a:spLocks noGrp="1"/>
          </p:cNvSpPr>
          <p:nvPr>
            <p:ph type="title"/>
          </p:nvPr>
        </p:nvSpPr>
        <p:spPr/>
        <p:txBody>
          <a:bodyPr/>
          <a:lstStyle/>
          <a:p>
            <a:r>
              <a:rPr lang="en-US" dirty="0"/>
              <a:t>things to consider…</a:t>
            </a:r>
          </a:p>
        </p:txBody>
      </p:sp>
      <p:sp>
        <p:nvSpPr>
          <p:cNvPr id="3" name="Content Placeholder 2">
            <a:extLst>
              <a:ext uri="{FF2B5EF4-FFF2-40B4-BE49-F238E27FC236}">
                <a16:creationId xmlns:a16="http://schemas.microsoft.com/office/drawing/2014/main" xmlns="" id="{EBF0ABD5-29C6-4112-A855-DEC2B560D18E}"/>
              </a:ext>
            </a:extLst>
          </p:cNvPr>
          <p:cNvSpPr>
            <a:spLocks noGrp="1"/>
          </p:cNvSpPr>
          <p:nvPr>
            <p:ph idx="1"/>
          </p:nvPr>
        </p:nvSpPr>
        <p:spPr>
          <a:xfrm>
            <a:off x="546538" y="1853754"/>
            <a:ext cx="11193517" cy="4294798"/>
          </a:xfrm>
        </p:spPr>
        <p:txBody>
          <a:bodyPr>
            <a:normAutofit fontScale="92500" lnSpcReduction="10000"/>
          </a:bodyPr>
          <a:lstStyle/>
          <a:p>
            <a:r>
              <a:rPr lang="en-US" sz="2600" dirty="0"/>
              <a:t>Any class that a student failed; 1</a:t>
            </a:r>
            <a:r>
              <a:rPr lang="en-US" sz="2600" baseline="30000" dirty="0"/>
              <a:t>st</a:t>
            </a:r>
            <a:r>
              <a:rPr lang="en-US" sz="2600" dirty="0"/>
              <a:t> or 2</a:t>
            </a:r>
            <a:r>
              <a:rPr lang="en-US" sz="2600" baseline="30000" dirty="0"/>
              <a:t>nd</a:t>
            </a:r>
            <a:r>
              <a:rPr lang="en-US" sz="2600" dirty="0"/>
              <a:t> semester, will be added to their sophomore year schedule until it is verified that credit recovery has been completed. </a:t>
            </a:r>
          </a:p>
          <a:p>
            <a:r>
              <a:rPr lang="en-US" sz="2600" dirty="0"/>
              <a:t>This year you have several PE options; read through descriptions carefully. If you are in band or actively involved in a sport you may qualify for a PE waiver.  </a:t>
            </a:r>
          </a:p>
          <a:p>
            <a:r>
              <a:rPr lang="en-US" sz="2600" dirty="0"/>
              <a:t>All students are required to take a Consumer Education class. Please consider taking either Adult Living or Personal Finance your sophomore year. </a:t>
            </a:r>
          </a:p>
          <a:p>
            <a:r>
              <a:rPr lang="en-US" sz="2600" dirty="0"/>
              <a:t>If you have space in your schedule, consider a social studies, science class, or a class in your area of interest. </a:t>
            </a:r>
          </a:p>
          <a:p>
            <a:r>
              <a:rPr lang="en-US" sz="2600" dirty="0"/>
              <a:t>Early Bird class options are available. Classes meet from 7:30- 8:25. </a:t>
            </a:r>
          </a:p>
          <a:p>
            <a:endParaRPr lang="en-US" sz="2300" dirty="0"/>
          </a:p>
        </p:txBody>
      </p:sp>
      <p:pic>
        <p:nvPicPr>
          <p:cNvPr id="4" name="Recorded Sound">
            <a:hlinkClick r:id="" action="ppaction://media"/>
            <a:extLst>
              <a:ext uri="{FF2B5EF4-FFF2-40B4-BE49-F238E27FC236}">
                <a16:creationId xmlns:a16="http://schemas.microsoft.com/office/drawing/2014/main" xmlns="" id="{8E24E632-14CF-4149-A152-1B6A3927F97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411595" y="6370637"/>
            <a:ext cx="487363" cy="487363"/>
          </a:xfrm>
          <a:prstGeom prst="rect">
            <a:avLst/>
          </a:prstGeom>
        </p:spPr>
      </p:pic>
    </p:spTree>
    <p:extLst>
      <p:ext uri="{BB962C8B-B14F-4D97-AF65-F5344CB8AC3E}">
        <p14:creationId xmlns:p14="http://schemas.microsoft.com/office/powerpoint/2010/main" val="154515142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267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Gallery">
  <a:themeElements>
    <a:clrScheme name="Gallery">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Gallery">
      <a:majorFont>
        <a:latin typeface="Gill Sans MT" panose="020B0502020104020203"/>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panose="020B0502020104020203"/>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43000" r="43000" b="100000"/>
          </a:path>
        </a:gradFill>
      </a:bgFillStyleLst>
    </a:fmtScheme>
  </a:themeElements>
  <a:objectDefaults/>
  <a:extraClrSchemeLst/>
  <a:extLst>
    <a:ext uri="{05A4C25C-085E-4340-85A3-A5531E510DB2}">
      <thm15:themeFamily xmlns:thm15="http://schemas.microsoft.com/office/thememl/2012/main" name="Gallery" id="{BBFCD31E-59A1-489D-B089-A3EAD7CAE12E}" vid="{F5E91637-A7B6-4E27-B710-77DA7014EE1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Gallery</Template>
  <TotalTime>866</TotalTime>
  <Words>2334</Words>
  <Application>Microsoft Office PowerPoint</Application>
  <PresentationFormat>Widescreen</PresentationFormat>
  <Paragraphs>119</Paragraphs>
  <Slides>13</Slides>
  <Notes>13</Notes>
  <HiddenSlides>0</HiddenSlides>
  <MMClips>13</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13</vt:i4>
      </vt:variant>
    </vt:vector>
  </HeadingPairs>
  <TitlesOfParts>
    <vt:vector size="23" baseType="lpstr">
      <vt:lpstr>Arial</vt:lpstr>
      <vt:lpstr>Arial Narrow</vt:lpstr>
      <vt:lpstr>Calibri</vt:lpstr>
      <vt:lpstr>Century Gothic</vt:lpstr>
      <vt:lpstr>Garamond</vt:lpstr>
      <vt:lpstr>Gill Sans MT</vt:lpstr>
      <vt:lpstr>Ink Free</vt:lpstr>
      <vt:lpstr>Verdana</vt:lpstr>
      <vt:lpstr>Wingdings</vt:lpstr>
      <vt:lpstr>Gallery</vt:lpstr>
      <vt:lpstr>2019-2020                  SOPHOMORE YEAR            Course selection</vt:lpstr>
      <vt:lpstr>PowerPoint Presentation</vt:lpstr>
      <vt:lpstr>Sophomore Year Overview</vt:lpstr>
      <vt:lpstr> General sequence for required classes </vt:lpstr>
      <vt:lpstr>PowerPoint Presentation</vt:lpstr>
      <vt:lpstr>Course selections in relation to future plans</vt:lpstr>
      <vt:lpstr>What is  your post- secondary plan? </vt:lpstr>
      <vt:lpstr> Requirements</vt:lpstr>
      <vt:lpstr>things to consider…</vt:lpstr>
      <vt:lpstr>Course Description Guide is available: </vt:lpstr>
      <vt:lpstr>Summer Driver’s education class</vt:lpstr>
      <vt:lpstr>Lastly: </vt:lpstr>
      <vt:lpstr>Course Selection Sheets need to be completed and ready for our English meetings</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2019-2020           SOPHOMORE YEAR    Course selection</dc:title>
  <dc:creator>Courtney Lewis</dc:creator>
  <cp:lastModifiedBy>Jarrod Ritter</cp:lastModifiedBy>
  <cp:revision>67</cp:revision>
  <dcterms:created xsi:type="dcterms:W3CDTF">2019-01-30T20:45:27Z</dcterms:created>
  <dcterms:modified xsi:type="dcterms:W3CDTF">2019-02-05T19:37:02Z</dcterms:modified>
</cp:coreProperties>
</file>