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4"/>
  </p:notesMasterIdLst>
  <p:sldIdLst>
    <p:sldId id="257" r:id="rId2"/>
    <p:sldId id="259" r:id="rId3"/>
    <p:sldId id="261" r:id="rId4"/>
    <p:sldId id="263" r:id="rId5"/>
    <p:sldId id="265" r:id="rId6"/>
    <p:sldId id="266" r:id="rId7"/>
    <p:sldId id="267" r:id="rId8"/>
    <p:sldId id="268" r:id="rId9"/>
    <p:sldId id="270" r:id="rId10"/>
    <p:sldId id="271" r:id="rId11"/>
    <p:sldId id="272" r:id="rId12"/>
    <p:sldId id="27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8CA2"/>
    <a:srgbClr val="7AA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3" d="100"/>
          <a:sy n="113" d="100"/>
        </p:scale>
        <p:origin x="94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73C4F-03F0-4DBC-8C75-407D6773EA12}"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FF99BC82-E7EF-4AB5-8F01-CF6E94CF2421}">
      <dgm:prSet/>
      <dgm:spPr>
        <a:solidFill>
          <a:srgbClr val="D72A3D"/>
        </a:solidFill>
      </dgm:spPr>
      <dgm:t>
        <a:bodyPr/>
        <a:lstStyle/>
        <a:p>
          <a:pPr rtl="0">
            <a:lnSpc>
              <a:spcPct val="100000"/>
            </a:lnSpc>
            <a:spcAft>
              <a:spcPts val="0"/>
            </a:spcAft>
          </a:pPr>
          <a:r>
            <a:rPr lang="en-US" b="1" dirty="0">
              <a:latin typeface="Georgia" panose="02040502050405020303" pitchFamily="18" charset="0"/>
            </a:rPr>
            <a:t>Steps to enroll in a Dual Credit Course</a:t>
          </a:r>
          <a:endParaRPr lang="en-US" dirty="0">
            <a:latin typeface="Georgia" panose="02040502050405020303" pitchFamily="18" charset="0"/>
          </a:endParaRPr>
        </a:p>
      </dgm:t>
    </dgm:pt>
    <dgm:pt modelId="{36529D5D-C376-495F-8204-A01E5025B1C2}" type="parTrans" cxnId="{F73CD5AC-875A-4AEE-88AE-56FFBEBD7A2A}">
      <dgm:prSet/>
      <dgm:spPr/>
      <dgm:t>
        <a:bodyPr/>
        <a:lstStyle/>
        <a:p>
          <a:endParaRPr lang="en-US"/>
        </a:p>
      </dgm:t>
    </dgm:pt>
    <dgm:pt modelId="{06AE18D2-37E0-46B2-A325-96AEE41B0953}" type="sibTrans" cxnId="{F73CD5AC-875A-4AEE-88AE-56FFBEBD7A2A}">
      <dgm:prSet/>
      <dgm:spPr/>
      <dgm:t>
        <a:bodyPr/>
        <a:lstStyle/>
        <a:p>
          <a:endParaRPr lang="en-US"/>
        </a:p>
      </dgm:t>
    </dgm:pt>
    <dgm:pt modelId="{1F978D46-65FC-430E-9FFD-CE4DDF66E251}">
      <dgm:prSet custT="1"/>
      <dgm:spPr>
        <a:ln>
          <a:solidFill>
            <a:srgbClr val="FF0000"/>
          </a:solidFill>
        </a:ln>
      </dgm:spPr>
      <dgm:t>
        <a:bodyPr/>
        <a:lstStyle/>
        <a:p>
          <a:pPr rtl="0"/>
          <a:r>
            <a:rPr lang="en-US" sz="1600" dirty="0">
              <a:latin typeface="Georgia" panose="02040502050405020303" pitchFamily="18" charset="0"/>
            </a:rPr>
            <a:t>Indicate the course on your </a:t>
          </a:r>
          <a:r>
            <a:rPr lang="en-US" sz="1600" b="1" dirty="0">
              <a:latin typeface="Georgia" panose="02040502050405020303" pitchFamily="18" charset="0"/>
            </a:rPr>
            <a:t>Course Selection Sheet</a:t>
          </a:r>
        </a:p>
      </dgm:t>
    </dgm:pt>
    <dgm:pt modelId="{5EC565E5-3119-43DB-A31D-4E70B5E66A48}" type="parTrans" cxnId="{C00F60ED-C832-4814-A837-38BAE171A45A}">
      <dgm:prSet/>
      <dgm:spPr/>
      <dgm:t>
        <a:bodyPr/>
        <a:lstStyle/>
        <a:p>
          <a:endParaRPr lang="en-US"/>
        </a:p>
      </dgm:t>
    </dgm:pt>
    <dgm:pt modelId="{FA03675D-B93C-4CCF-BFCB-5D8F11B2085C}" type="sibTrans" cxnId="{C00F60ED-C832-4814-A837-38BAE171A45A}">
      <dgm:prSet/>
      <dgm:spPr/>
      <dgm:t>
        <a:bodyPr/>
        <a:lstStyle/>
        <a:p>
          <a:endParaRPr lang="en-US"/>
        </a:p>
      </dgm:t>
    </dgm:pt>
    <dgm:pt modelId="{540B6994-B135-4514-BD3E-BF03ADA25623}">
      <dgm:prSet custT="1"/>
      <dgm:spPr>
        <a:ln>
          <a:solidFill>
            <a:srgbClr val="FF0000"/>
          </a:solidFill>
        </a:ln>
      </dgm:spPr>
      <dgm:t>
        <a:bodyPr/>
        <a:lstStyle/>
        <a:p>
          <a:pPr rtl="0"/>
          <a:r>
            <a:rPr lang="en-US" sz="1600" dirty="0">
              <a:latin typeface="Georgia" panose="02040502050405020303" pitchFamily="18" charset="0"/>
            </a:rPr>
            <a:t>Complete the JALC Dual Credit </a:t>
          </a:r>
          <a:r>
            <a:rPr lang="en-US" sz="1600" b="1" dirty="0">
              <a:latin typeface="Georgia" panose="02040502050405020303" pitchFamily="18" charset="0"/>
            </a:rPr>
            <a:t>Registration Form</a:t>
          </a:r>
        </a:p>
      </dgm:t>
    </dgm:pt>
    <dgm:pt modelId="{3A40332D-0580-403B-90C9-D41EA9B4B823}" type="sibTrans" cxnId="{673E1028-8F58-43F8-B9A3-F4BCE35E650C}">
      <dgm:prSet/>
      <dgm:spPr/>
      <dgm:t>
        <a:bodyPr/>
        <a:lstStyle/>
        <a:p>
          <a:endParaRPr lang="en-US"/>
        </a:p>
      </dgm:t>
    </dgm:pt>
    <dgm:pt modelId="{8E3DCF2B-0A39-425A-80AA-7A9E5CEDBCFE}" type="parTrans" cxnId="{673E1028-8F58-43F8-B9A3-F4BCE35E650C}">
      <dgm:prSet/>
      <dgm:spPr/>
      <dgm:t>
        <a:bodyPr/>
        <a:lstStyle/>
        <a:p>
          <a:endParaRPr lang="en-US"/>
        </a:p>
      </dgm:t>
    </dgm:pt>
    <dgm:pt modelId="{FF080AF0-0A6E-4334-AAD7-45E1CD9A4455}">
      <dgm:prSet custT="1"/>
      <dgm:spPr>
        <a:ln>
          <a:solidFill>
            <a:srgbClr val="FF0000"/>
          </a:solidFill>
        </a:ln>
      </dgm:spPr>
      <dgm:t>
        <a:bodyPr/>
        <a:lstStyle/>
        <a:p>
          <a:pPr rtl="0"/>
          <a:r>
            <a:rPr lang="en-US" sz="1400" dirty="0">
              <a:latin typeface="Georgia" panose="02040502050405020303" pitchFamily="18" charset="0"/>
            </a:rPr>
            <a:t>Take the </a:t>
          </a:r>
          <a:r>
            <a:rPr lang="en-US" sz="1400" b="1" dirty="0" err="1">
              <a:latin typeface="Georgia" panose="02040502050405020303" pitchFamily="18" charset="0"/>
            </a:rPr>
            <a:t>Accuplacer</a:t>
          </a:r>
          <a:r>
            <a:rPr lang="en-US" sz="1400" dirty="0">
              <a:latin typeface="Georgia" panose="02040502050405020303" pitchFamily="18" charset="0"/>
            </a:rPr>
            <a:t> </a:t>
          </a:r>
          <a:r>
            <a:rPr lang="en-US" sz="1400" b="1" dirty="0">
              <a:latin typeface="Georgia" panose="02040502050405020303" pitchFamily="18" charset="0"/>
            </a:rPr>
            <a:t>Exam</a:t>
          </a:r>
          <a:r>
            <a:rPr lang="en-US" sz="1400" dirty="0">
              <a:latin typeface="Georgia" panose="02040502050405020303" pitchFamily="18" charset="0"/>
            </a:rPr>
            <a:t> at JALC or CCHS (test dates April 29 &amp; 30, you will be given a test time) </a:t>
          </a:r>
        </a:p>
      </dgm:t>
    </dgm:pt>
    <dgm:pt modelId="{DB77FCB8-EDFC-48B9-BD29-B33EB476E324}" type="sibTrans" cxnId="{74DCDD20-E852-48EF-9DBE-E594DA36197B}">
      <dgm:prSet/>
      <dgm:spPr/>
      <dgm:t>
        <a:bodyPr/>
        <a:lstStyle/>
        <a:p>
          <a:endParaRPr lang="en-US"/>
        </a:p>
      </dgm:t>
    </dgm:pt>
    <dgm:pt modelId="{76CC5659-EB85-42D0-9211-E6F7AC278FEF}" type="parTrans" cxnId="{74DCDD20-E852-48EF-9DBE-E594DA36197B}">
      <dgm:prSet/>
      <dgm:spPr/>
      <dgm:t>
        <a:bodyPr/>
        <a:lstStyle/>
        <a:p>
          <a:endParaRPr lang="en-US"/>
        </a:p>
      </dgm:t>
    </dgm:pt>
    <dgm:pt modelId="{2FE1DE34-696A-4400-9CBD-11EA6E22C267}" type="pres">
      <dgm:prSet presAssocID="{CFC73C4F-03F0-4DBC-8C75-407D6773EA12}" presName="Name0" presStyleCnt="0">
        <dgm:presLayoutVars>
          <dgm:dir/>
          <dgm:animLvl val="lvl"/>
          <dgm:resizeHandles val="exact"/>
        </dgm:presLayoutVars>
      </dgm:prSet>
      <dgm:spPr/>
    </dgm:pt>
    <dgm:pt modelId="{65902FDA-748F-448E-98C5-1C30450AF2F8}" type="pres">
      <dgm:prSet presAssocID="{FF99BC82-E7EF-4AB5-8F01-CF6E94CF2421}" presName="vertFlow" presStyleCnt="0"/>
      <dgm:spPr/>
    </dgm:pt>
    <dgm:pt modelId="{68D7F96F-1F2D-4A49-BE14-7FF174F1B0EA}" type="pres">
      <dgm:prSet presAssocID="{FF99BC82-E7EF-4AB5-8F01-CF6E94CF2421}" presName="header" presStyleLbl="node1" presStyleIdx="0" presStyleCnt="1"/>
      <dgm:spPr/>
    </dgm:pt>
    <dgm:pt modelId="{DC21AD77-2E60-4242-A38B-7E1942BB26D2}" type="pres">
      <dgm:prSet presAssocID="{5EC565E5-3119-43DB-A31D-4E70B5E66A48}" presName="parTrans" presStyleLbl="sibTrans2D1" presStyleIdx="0" presStyleCnt="3"/>
      <dgm:spPr/>
    </dgm:pt>
    <dgm:pt modelId="{85791952-7AA9-4B33-9C15-6C10468E0D97}" type="pres">
      <dgm:prSet presAssocID="{1F978D46-65FC-430E-9FFD-CE4DDF66E251}" presName="child" presStyleLbl="alignAccFollowNode1" presStyleIdx="0" presStyleCnt="3">
        <dgm:presLayoutVars>
          <dgm:chMax val="0"/>
          <dgm:bulletEnabled val="1"/>
        </dgm:presLayoutVars>
      </dgm:prSet>
      <dgm:spPr/>
    </dgm:pt>
    <dgm:pt modelId="{154154B3-5A51-4FC6-B27E-8BBE7013A5E2}" type="pres">
      <dgm:prSet presAssocID="{FA03675D-B93C-4CCF-BFCB-5D8F11B2085C}" presName="sibTrans" presStyleLbl="sibTrans2D1" presStyleIdx="1" presStyleCnt="3"/>
      <dgm:spPr/>
    </dgm:pt>
    <dgm:pt modelId="{7A0833DF-F83B-4E6A-B54F-F27FEEDD25DB}" type="pres">
      <dgm:prSet presAssocID="{540B6994-B135-4514-BD3E-BF03ADA25623}" presName="child" presStyleLbl="alignAccFollowNode1" presStyleIdx="1" presStyleCnt="3">
        <dgm:presLayoutVars>
          <dgm:chMax val="0"/>
          <dgm:bulletEnabled val="1"/>
        </dgm:presLayoutVars>
      </dgm:prSet>
      <dgm:spPr/>
    </dgm:pt>
    <dgm:pt modelId="{4A5FCEA1-D6BB-489B-B1F1-73A18A5310C9}" type="pres">
      <dgm:prSet presAssocID="{3A40332D-0580-403B-90C9-D41EA9B4B823}" presName="sibTrans" presStyleLbl="sibTrans2D1" presStyleIdx="2" presStyleCnt="3"/>
      <dgm:spPr/>
    </dgm:pt>
    <dgm:pt modelId="{0AFC4D3C-04C1-4264-9E3D-5336411D9033}" type="pres">
      <dgm:prSet presAssocID="{FF080AF0-0A6E-4334-AAD7-45E1CD9A4455}" presName="child" presStyleLbl="alignAccFollowNode1" presStyleIdx="2" presStyleCnt="3">
        <dgm:presLayoutVars>
          <dgm:chMax val="0"/>
          <dgm:bulletEnabled val="1"/>
        </dgm:presLayoutVars>
      </dgm:prSet>
      <dgm:spPr/>
    </dgm:pt>
  </dgm:ptLst>
  <dgm:cxnLst>
    <dgm:cxn modelId="{74DCDD20-E852-48EF-9DBE-E594DA36197B}" srcId="{FF99BC82-E7EF-4AB5-8F01-CF6E94CF2421}" destId="{FF080AF0-0A6E-4334-AAD7-45E1CD9A4455}" srcOrd="2" destOrd="0" parTransId="{76CC5659-EB85-42D0-9211-E6F7AC278FEF}" sibTransId="{DB77FCB8-EDFC-48B9-BD29-B33EB476E324}"/>
    <dgm:cxn modelId="{E39BBA22-692F-664A-8C42-F758373DB637}" type="presOf" srcId="{FA03675D-B93C-4CCF-BFCB-5D8F11B2085C}" destId="{154154B3-5A51-4FC6-B27E-8BBE7013A5E2}" srcOrd="0" destOrd="0" presId="urn:microsoft.com/office/officeart/2005/8/layout/lProcess1"/>
    <dgm:cxn modelId="{673E1028-8F58-43F8-B9A3-F4BCE35E650C}" srcId="{FF99BC82-E7EF-4AB5-8F01-CF6E94CF2421}" destId="{540B6994-B135-4514-BD3E-BF03ADA25623}" srcOrd="1" destOrd="0" parTransId="{8E3DCF2B-0A39-425A-80AA-7A9E5CEDBCFE}" sibTransId="{3A40332D-0580-403B-90C9-D41EA9B4B823}"/>
    <dgm:cxn modelId="{FB4EAD35-9616-7A4A-81B8-2658FBF8495A}" type="presOf" srcId="{540B6994-B135-4514-BD3E-BF03ADA25623}" destId="{7A0833DF-F83B-4E6A-B54F-F27FEEDD25DB}" srcOrd="0" destOrd="0" presId="urn:microsoft.com/office/officeart/2005/8/layout/lProcess1"/>
    <dgm:cxn modelId="{16316C7B-7EC2-E142-9602-18A3AC3DF58E}" type="presOf" srcId="{1F978D46-65FC-430E-9FFD-CE4DDF66E251}" destId="{85791952-7AA9-4B33-9C15-6C10468E0D97}" srcOrd="0" destOrd="0" presId="urn:microsoft.com/office/officeart/2005/8/layout/lProcess1"/>
    <dgm:cxn modelId="{79FCBB84-D1E1-FD4B-9AF8-B8D0EB4C5A47}" type="presOf" srcId="{FF99BC82-E7EF-4AB5-8F01-CF6E94CF2421}" destId="{68D7F96F-1F2D-4A49-BE14-7FF174F1B0EA}" srcOrd="0" destOrd="0" presId="urn:microsoft.com/office/officeart/2005/8/layout/lProcess1"/>
    <dgm:cxn modelId="{30097E89-F172-8049-A1AE-E66153045DF0}" type="presOf" srcId="{3A40332D-0580-403B-90C9-D41EA9B4B823}" destId="{4A5FCEA1-D6BB-489B-B1F1-73A18A5310C9}" srcOrd="0" destOrd="0" presId="urn:microsoft.com/office/officeart/2005/8/layout/lProcess1"/>
    <dgm:cxn modelId="{3902DA8E-0D92-1442-A70A-599D65F70A49}" type="presOf" srcId="{FF080AF0-0A6E-4334-AAD7-45E1CD9A4455}" destId="{0AFC4D3C-04C1-4264-9E3D-5336411D9033}" srcOrd="0" destOrd="0" presId="urn:microsoft.com/office/officeart/2005/8/layout/lProcess1"/>
    <dgm:cxn modelId="{83B2C9A9-3749-0442-97F7-A43D16D55BD1}" type="presOf" srcId="{CFC73C4F-03F0-4DBC-8C75-407D6773EA12}" destId="{2FE1DE34-696A-4400-9CBD-11EA6E22C267}" srcOrd="0" destOrd="0" presId="urn:microsoft.com/office/officeart/2005/8/layout/lProcess1"/>
    <dgm:cxn modelId="{F73CD5AC-875A-4AEE-88AE-56FFBEBD7A2A}" srcId="{CFC73C4F-03F0-4DBC-8C75-407D6773EA12}" destId="{FF99BC82-E7EF-4AB5-8F01-CF6E94CF2421}" srcOrd="0" destOrd="0" parTransId="{36529D5D-C376-495F-8204-A01E5025B1C2}" sibTransId="{06AE18D2-37E0-46B2-A325-96AEE41B0953}"/>
    <dgm:cxn modelId="{C00F60ED-C832-4814-A837-38BAE171A45A}" srcId="{FF99BC82-E7EF-4AB5-8F01-CF6E94CF2421}" destId="{1F978D46-65FC-430E-9FFD-CE4DDF66E251}" srcOrd="0" destOrd="0" parTransId="{5EC565E5-3119-43DB-A31D-4E70B5E66A48}" sibTransId="{FA03675D-B93C-4CCF-BFCB-5D8F11B2085C}"/>
    <dgm:cxn modelId="{A064A4FE-3992-734C-BE43-143787F8E197}" type="presOf" srcId="{5EC565E5-3119-43DB-A31D-4E70B5E66A48}" destId="{DC21AD77-2E60-4242-A38B-7E1942BB26D2}" srcOrd="0" destOrd="0" presId="urn:microsoft.com/office/officeart/2005/8/layout/lProcess1"/>
    <dgm:cxn modelId="{A7CAA246-11C0-5746-82F2-581F40F1E370}" type="presParOf" srcId="{2FE1DE34-696A-4400-9CBD-11EA6E22C267}" destId="{65902FDA-748F-448E-98C5-1C30450AF2F8}" srcOrd="0" destOrd="0" presId="urn:microsoft.com/office/officeart/2005/8/layout/lProcess1"/>
    <dgm:cxn modelId="{2AA27C92-8ED9-8C44-B8EB-E4C80446FDA2}" type="presParOf" srcId="{65902FDA-748F-448E-98C5-1C30450AF2F8}" destId="{68D7F96F-1F2D-4A49-BE14-7FF174F1B0EA}" srcOrd="0" destOrd="0" presId="urn:microsoft.com/office/officeart/2005/8/layout/lProcess1"/>
    <dgm:cxn modelId="{08D8F3F7-C2C3-BB4D-A36D-3F4A9014E3F9}" type="presParOf" srcId="{65902FDA-748F-448E-98C5-1C30450AF2F8}" destId="{DC21AD77-2E60-4242-A38B-7E1942BB26D2}" srcOrd="1" destOrd="0" presId="urn:microsoft.com/office/officeart/2005/8/layout/lProcess1"/>
    <dgm:cxn modelId="{2B1BEF0E-7FA0-6B41-A9E3-6A5E5AFCADD8}" type="presParOf" srcId="{65902FDA-748F-448E-98C5-1C30450AF2F8}" destId="{85791952-7AA9-4B33-9C15-6C10468E0D97}" srcOrd="2" destOrd="0" presId="urn:microsoft.com/office/officeart/2005/8/layout/lProcess1"/>
    <dgm:cxn modelId="{14A74147-52F1-F74C-9565-F60F95FF6B7B}" type="presParOf" srcId="{65902FDA-748F-448E-98C5-1C30450AF2F8}" destId="{154154B3-5A51-4FC6-B27E-8BBE7013A5E2}" srcOrd="3" destOrd="0" presId="urn:microsoft.com/office/officeart/2005/8/layout/lProcess1"/>
    <dgm:cxn modelId="{00A3B6AD-B6D8-A04C-8AEE-218FA9EFBCB4}" type="presParOf" srcId="{65902FDA-748F-448E-98C5-1C30450AF2F8}" destId="{7A0833DF-F83B-4E6A-B54F-F27FEEDD25DB}" srcOrd="4" destOrd="0" presId="urn:microsoft.com/office/officeart/2005/8/layout/lProcess1"/>
    <dgm:cxn modelId="{870A95D1-6548-5B4A-9343-A2764990795E}" type="presParOf" srcId="{65902FDA-748F-448E-98C5-1C30450AF2F8}" destId="{4A5FCEA1-D6BB-489B-B1F1-73A18A5310C9}" srcOrd="5" destOrd="0" presId="urn:microsoft.com/office/officeart/2005/8/layout/lProcess1"/>
    <dgm:cxn modelId="{0618045C-AC6F-E54D-933C-CC7D39F03953}" type="presParOf" srcId="{65902FDA-748F-448E-98C5-1C30450AF2F8}" destId="{0AFC4D3C-04C1-4264-9E3D-5336411D9033}" srcOrd="6"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7F96F-1F2D-4A49-BE14-7FF174F1B0EA}">
      <dsp:nvSpPr>
        <dsp:cNvPr id="0" name=""/>
        <dsp:cNvSpPr/>
      </dsp:nvSpPr>
      <dsp:spPr>
        <a:xfrm>
          <a:off x="578829" y="205"/>
          <a:ext cx="2957140" cy="739285"/>
        </a:xfrm>
        <a:prstGeom prst="roundRect">
          <a:avLst>
            <a:gd name="adj" fmla="val 10000"/>
          </a:avLst>
        </a:prstGeom>
        <a:solidFill>
          <a:srgbClr val="D72A3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100000"/>
            </a:lnSpc>
            <a:spcBef>
              <a:spcPct val="0"/>
            </a:spcBef>
            <a:spcAft>
              <a:spcPts val="0"/>
            </a:spcAft>
            <a:buNone/>
          </a:pPr>
          <a:r>
            <a:rPr lang="en-US" sz="2200" b="1" kern="1200" dirty="0">
              <a:latin typeface="Georgia" panose="02040502050405020303" pitchFamily="18" charset="0"/>
            </a:rPr>
            <a:t>Steps to enroll in a Dual Credit Course</a:t>
          </a:r>
          <a:endParaRPr lang="en-US" sz="2200" kern="1200" dirty="0">
            <a:latin typeface="Georgia" panose="02040502050405020303" pitchFamily="18" charset="0"/>
          </a:endParaRPr>
        </a:p>
      </dsp:txBody>
      <dsp:txXfrm>
        <a:off x="600482" y="21858"/>
        <a:ext cx="2913834" cy="695979"/>
      </dsp:txXfrm>
    </dsp:sp>
    <dsp:sp modelId="{DC21AD77-2E60-4242-A38B-7E1942BB26D2}">
      <dsp:nvSpPr>
        <dsp:cNvPr id="0" name=""/>
        <dsp:cNvSpPr/>
      </dsp:nvSpPr>
      <dsp:spPr>
        <a:xfrm rot="5400000">
          <a:off x="1992712" y="804177"/>
          <a:ext cx="129374" cy="129374"/>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791952-7AA9-4B33-9C15-6C10468E0D97}">
      <dsp:nvSpPr>
        <dsp:cNvPr id="0" name=""/>
        <dsp:cNvSpPr/>
      </dsp:nvSpPr>
      <dsp:spPr>
        <a:xfrm>
          <a:off x="578829" y="998239"/>
          <a:ext cx="2957140" cy="739285"/>
        </a:xfrm>
        <a:prstGeom prst="roundRect">
          <a:avLst>
            <a:gd name="adj" fmla="val 10000"/>
          </a:avLst>
        </a:prstGeom>
        <a:solidFill>
          <a:schemeClr val="accent2">
            <a:alpha val="90000"/>
            <a:tint val="40000"/>
            <a:hueOff val="0"/>
            <a:satOff val="0"/>
            <a:lumOff val="0"/>
            <a:alphaOff val="0"/>
          </a:schemeClr>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Indicate the course on your </a:t>
          </a:r>
          <a:r>
            <a:rPr lang="en-US" sz="1600" b="1" kern="1200" dirty="0">
              <a:latin typeface="Georgia" panose="02040502050405020303" pitchFamily="18" charset="0"/>
            </a:rPr>
            <a:t>Course Selection Sheet</a:t>
          </a:r>
        </a:p>
      </dsp:txBody>
      <dsp:txXfrm>
        <a:off x="600482" y="1019892"/>
        <a:ext cx="2913834" cy="695979"/>
      </dsp:txXfrm>
    </dsp:sp>
    <dsp:sp modelId="{154154B3-5A51-4FC6-B27E-8BBE7013A5E2}">
      <dsp:nvSpPr>
        <dsp:cNvPr id="0" name=""/>
        <dsp:cNvSpPr/>
      </dsp:nvSpPr>
      <dsp:spPr>
        <a:xfrm rot="5400000">
          <a:off x="1992712" y="1802212"/>
          <a:ext cx="129374" cy="129374"/>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0833DF-F83B-4E6A-B54F-F27FEEDD25DB}">
      <dsp:nvSpPr>
        <dsp:cNvPr id="0" name=""/>
        <dsp:cNvSpPr/>
      </dsp:nvSpPr>
      <dsp:spPr>
        <a:xfrm>
          <a:off x="578829" y="1996274"/>
          <a:ext cx="2957140" cy="739285"/>
        </a:xfrm>
        <a:prstGeom prst="roundRect">
          <a:avLst>
            <a:gd name="adj" fmla="val 10000"/>
          </a:avLst>
        </a:prstGeom>
        <a:solidFill>
          <a:schemeClr val="accent2">
            <a:alpha val="90000"/>
            <a:tint val="40000"/>
            <a:hueOff val="0"/>
            <a:satOff val="0"/>
            <a:lumOff val="0"/>
            <a:alphaOff val="0"/>
          </a:schemeClr>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Complete the JALC Dual Credit </a:t>
          </a:r>
          <a:r>
            <a:rPr lang="en-US" sz="1600" b="1" kern="1200" dirty="0">
              <a:latin typeface="Georgia" panose="02040502050405020303" pitchFamily="18" charset="0"/>
            </a:rPr>
            <a:t>Registration Form</a:t>
          </a:r>
        </a:p>
      </dsp:txBody>
      <dsp:txXfrm>
        <a:off x="600482" y="2017927"/>
        <a:ext cx="2913834" cy="695979"/>
      </dsp:txXfrm>
    </dsp:sp>
    <dsp:sp modelId="{4A5FCEA1-D6BB-489B-B1F1-73A18A5310C9}">
      <dsp:nvSpPr>
        <dsp:cNvPr id="0" name=""/>
        <dsp:cNvSpPr/>
      </dsp:nvSpPr>
      <dsp:spPr>
        <a:xfrm rot="5400000">
          <a:off x="1992712" y="2800247"/>
          <a:ext cx="129374" cy="129374"/>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FC4D3C-04C1-4264-9E3D-5336411D9033}">
      <dsp:nvSpPr>
        <dsp:cNvPr id="0" name=""/>
        <dsp:cNvSpPr/>
      </dsp:nvSpPr>
      <dsp:spPr>
        <a:xfrm>
          <a:off x="578829" y="2994309"/>
          <a:ext cx="2957140" cy="739285"/>
        </a:xfrm>
        <a:prstGeom prst="roundRect">
          <a:avLst>
            <a:gd name="adj" fmla="val 10000"/>
          </a:avLst>
        </a:prstGeom>
        <a:solidFill>
          <a:schemeClr val="accent2">
            <a:alpha val="90000"/>
            <a:tint val="40000"/>
            <a:hueOff val="0"/>
            <a:satOff val="0"/>
            <a:lumOff val="0"/>
            <a:alphaOff val="0"/>
          </a:schemeClr>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Georgia" panose="02040502050405020303" pitchFamily="18" charset="0"/>
            </a:rPr>
            <a:t>Take the </a:t>
          </a:r>
          <a:r>
            <a:rPr lang="en-US" sz="1400" b="1" kern="1200" dirty="0" err="1">
              <a:latin typeface="Georgia" panose="02040502050405020303" pitchFamily="18" charset="0"/>
            </a:rPr>
            <a:t>Accuplacer</a:t>
          </a:r>
          <a:r>
            <a:rPr lang="en-US" sz="1400" kern="1200" dirty="0">
              <a:latin typeface="Georgia" panose="02040502050405020303" pitchFamily="18" charset="0"/>
            </a:rPr>
            <a:t> </a:t>
          </a:r>
          <a:r>
            <a:rPr lang="en-US" sz="1400" b="1" kern="1200" dirty="0">
              <a:latin typeface="Georgia" panose="02040502050405020303" pitchFamily="18" charset="0"/>
            </a:rPr>
            <a:t>Exam</a:t>
          </a:r>
          <a:r>
            <a:rPr lang="en-US" sz="1400" kern="1200" dirty="0">
              <a:latin typeface="Georgia" panose="02040502050405020303" pitchFamily="18" charset="0"/>
            </a:rPr>
            <a:t> at JALC or CCHS (test dates April 29 &amp; 30, you will be given a test time) </a:t>
          </a:r>
        </a:p>
      </dsp:txBody>
      <dsp:txXfrm>
        <a:off x="600482" y="3015962"/>
        <a:ext cx="2913834" cy="69597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4BFB7D-074A-AF48-BA84-07608B6401EB}" type="datetimeFigureOut">
              <a:rPr lang="en-US" smtClean="0"/>
              <a:t>1/29/2019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F2406C-EEE7-4E43-B607-5613A7DBCFE3}" type="slidenum">
              <a:rPr lang="en-US" smtClean="0"/>
              <a:t>‹#›</a:t>
            </a:fld>
            <a:endParaRPr lang="en-US"/>
          </a:p>
        </p:txBody>
      </p:sp>
    </p:spTree>
    <p:extLst>
      <p:ext uri="{BB962C8B-B14F-4D97-AF65-F5344CB8AC3E}">
        <p14:creationId xmlns:p14="http://schemas.microsoft.com/office/powerpoint/2010/main" val="31776800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Class of 2021.</a:t>
            </a:r>
            <a:r>
              <a:rPr lang="en-US" baseline="0" dirty="0"/>
              <a:t> As we near our Course Selection Meetings scheduled the week of February 4, I want to go over important dates, an overview of the scheduling process, and provide suggestions that will help you to make the best decisions for your junior year schedule. Hopefully this presentation will cover topics and answer questions that will lead you to continue on your path of success. A copy of this </a:t>
            </a:r>
            <a:r>
              <a:rPr lang="en-US" baseline="0" dirty="0" err="1"/>
              <a:t>ppt</a:t>
            </a:r>
            <a:r>
              <a:rPr lang="en-US" baseline="0" dirty="0"/>
              <a:t> will be sent to your email &amp; posted on the class website.</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1</a:t>
            </a:fld>
            <a:endParaRPr lang="en-US"/>
          </a:p>
        </p:txBody>
      </p:sp>
    </p:spTree>
    <p:extLst>
      <p:ext uri="{BB962C8B-B14F-4D97-AF65-F5344CB8AC3E}">
        <p14:creationId xmlns:p14="http://schemas.microsoft.com/office/powerpoint/2010/main" val="1280212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a:t>
            </a:r>
            <a:r>
              <a:rPr lang="en-US" baseline="0" dirty="0"/>
              <a:t> full of resources to help you with the Course Selection process. Be mindful that some classes have pre-requisites before you can take them, you can find that information in the Course Description Guide online. Additionally, I encourage you to utilize the class website and </a:t>
            </a:r>
            <a:r>
              <a:rPr lang="en-US" baseline="0" dirty="0" err="1"/>
              <a:t>Naviance</a:t>
            </a:r>
            <a:r>
              <a:rPr lang="en-US" baseline="0" dirty="0"/>
              <a:t> to review your progress since freshman year, as well as your career interests and goals. </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10</a:t>
            </a:fld>
            <a:endParaRPr lang="en-US"/>
          </a:p>
        </p:txBody>
      </p:sp>
    </p:spTree>
    <p:extLst>
      <p:ext uri="{BB962C8B-B14F-4D97-AF65-F5344CB8AC3E}">
        <p14:creationId xmlns:p14="http://schemas.microsoft.com/office/powerpoint/2010/main" val="169407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am continuously amazed with each of you and proud of the progress you have made since the beginning of freshman year. Keep growing and strive to be your best YOU; grow your GRIT / build your work ethic; ask questions; get involved in the school community; and check your email, grades, and </a:t>
            </a:r>
            <a:r>
              <a:rPr lang="en-US" baseline="0" dirty="0" err="1"/>
              <a:t>Naviance</a:t>
            </a:r>
            <a:r>
              <a:rPr lang="en-US" baseline="0" dirty="0"/>
              <a:t> often!</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11</a:t>
            </a:fld>
            <a:endParaRPr lang="en-US"/>
          </a:p>
        </p:txBody>
      </p:sp>
    </p:spTree>
    <p:extLst>
      <p:ext uri="{BB962C8B-B14F-4D97-AF65-F5344CB8AC3E}">
        <p14:creationId xmlns:p14="http://schemas.microsoft.com/office/powerpoint/2010/main" val="374453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have your junior Course Selection sheet completely filled out by February 4. That is it; you got this!</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12</a:t>
            </a:fld>
            <a:endParaRPr lang="en-US"/>
          </a:p>
        </p:txBody>
      </p:sp>
    </p:spTree>
    <p:extLst>
      <p:ext uri="{BB962C8B-B14F-4D97-AF65-F5344CB8AC3E}">
        <p14:creationId xmlns:p14="http://schemas.microsoft.com/office/powerpoint/2010/main" val="77881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on this slide are not only the requirements for CCHS, but also the</a:t>
            </a:r>
            <a:r>
              <a:rPr lang="en-US" baseline="0" dirty="0"/>
              <a:t> typical admission requirements for college. No matter your post-secondary path (for example, military, career, or college) you must plan ahead. It is in your junior year that you will start to see these plans come to life. </a:t>
            </a:r>
          </a:p>
          <a:p>
            <a:endParaRPr lang="en-US" baseline="0" dirty="0"/>
          </a:p>
          <a:p>
            <a:r>
              <a:rPr lang="en-US" baseline="0" dirty="0"/>
              <a:t>For the college-bound student, once you have a clearer picture of the colleges &amp; universities you wish to apply, it is vital you research the specific requirements of that institution. Each college has it’s own set of requirements. If your endeavors include the military or workforce, you will want to match electives with your passions &amp; interests. </a:t>
            </a:r>
          </a:p>
          <a:p>
            <a:endParaRPr lang="en-US" baseline="0" dirty="0"/>
          </a:p>
          <a:p>
            <a:r>
              <a:rPr lang="en-US" baseline="0" dirty="0"/>
              <a:t>From CCHS you must earn 19 credits to graduate, including all coursework listed on the left, above. Please make sure you have taken or will take the listed requirements.</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2</a:t>
            </a:fld>
            <a:endParaRPr lang="en-US"/>
          </a:p>
        </p:txBody>
      </p:sp>
    </p:spTree>
    <p:extLst>
      <p:ext uri="{BB962C8B-B14F-4D97-AF65-F5344CB8AC3E}">
        <p14:creationId xmlns:p14="http://schemas.microsoft.com/office/powerpoint/2010/main" val="290049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you will receive your</a:t>
            </a:r>
            <a:r>
              <a:rPr lang="en-US" baseline="0" dirty="0"/>
              <a:t> Junior Course Selection sheet along with your course options listed on the back. Don’t worry about picking your English or math courses, I will have those recommendations from your teachers when we meet in February.</a:t>
            </a:r>
          </a:p>
          <a:p>
            <a:endParaRPr lang="en-US" baseline="0" dirty="0"/>
          </a:p>
          <a:p>
            <a:r>
              <a:rPr lang="en-US" baseline="0" dirty="0"/>
              <a:t>Please work to complete your Course Selection sheet by February 4. I will review your completed sheet with you during your English class some time that week, while the class independently works in </a:t>
            </a:r>
            <a:r>
              <a:rPr lang="en-US" baseline="0" dirty="0" err="1"/>
              <a:t>Naviance</a:t>
            </a:r>
            <a:r>
              <a:rPr lang="en-US" baseline="0" dirty="0"/>
              <a:t>. </a:t>
            </a:r>
          </a:p>
          <a:p>
            <a:endParaRPr lang="en-US" baseline="0" dirty="0"/>
          </a:p>
          <a:p>
            <a:r>
              <a:rPr lang="en-US" baseline="0" dirty="0"/>
              <a:t>Feel free to stop by to see me during ARP if you want to talk through your options. If you want to complete your form early &amp; leave it with me, I would be happy to keep it for you.</a:t>
            </a:r>
          </a:p>
          <a:p>
            <a:endParaRPr lang="en-US" dirty="0"/>
          </a:p>
          <a:p>
            <a:r>
              <a:rPr lang="en-US" dirty="0"/>
              <a:t>If you have yet to meet with me regarding your Graduate</a:t>
            </a:r>
            <a:r>
              <a:rPr lang="en-US" baseline="0" dirty="0"/>
              <a:t> Checklist &amp; future plans from Q2, I will be continuing to scheduling meetings this semester.  </a:t>
            </a:r>
          </a:p>
          <a:p>
            <a:endParaRPr lang="en-US" baseline="0" dirty="0"/>
          </a:p>
          <a:p>
            <a:r>
              <a:rPr lang="en-US" dirty="0"/>
              <a:t>Once all requests are in, you will have an opportunity to review your selections</a:t>
            </a:r>
            <a:r>
              <a:rPr lang="en-US" baseline="0" dirty="0"/>
              <a:t>. Any changes to course requests will then need to be made by May 10. Your official schedule will be released for review around early August.</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3</a:t>
            </a:fld>
            <a:endParaRPr lang="en-US"/>
          </a:p>
        </p:txBody>
      </p:sp>
    </p:spTree>
    <p:extLst>
      <p:ext uri="{BB962C8B-B14F-4D97-AF65-F5344CB8AC3E}">
        <p14:creationId xmlns:p14="http://schemas.microsoft.com/office/powerpoint/2010/main" val="305638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complete your Junior</a:t>
            </a:r>
            <a:r>
              <a:rPr lang="en-US" baseline="0" dirty="0"/>
              <a:t> Course Selection sheet, here are a few things to keep in mind. ALL juniors will be placed in English 3, Math, US History, and PE (unless you have a PE waiver). </a:t>
            </a:r>
          </a:p>
          <a:p>
            <a:endParaRPr lang="en-US" baseline="0" dirty="0"/>
          </a:p>
          <a:p>
            <a:r>
              <a:rPr lang="en-US" baseline="0" dirty="0"/>
              <a:t>This means you only need to pick out 2 to 3 courses. Pick a science course based on your career aspirations, use </a:t>
            </a:r>
            <a:r>
              <a:rPr lang="en-US" baseline="0" dirty="0" err="1"/>
              <a:t>Naviance</a:t>
            </a:r>
            <a:r>
              <a:rPr lang="en-US" baseline="0" dirty="0"/>
              <a:t> to help you make that selection. Then select your remaining electives, also based upon your career goals. You may want to also consider taking an EB course to fit more in your day, increase your interest, or develop your skills.</a:t>
            </a:r>
          </a:p>
          <a:p>
            <a:endParaRPr lang="en-US" baseline="0" dirty="0"/>
          </a:p>
          <a:p>
            <a:r>
              <a:rPr lang="en-US" baseline="0" dirty="0"/>
              <a:t>You will also need to select two alternate courses, these options are necessary in the event that a scheduling conflict occurs and we cannot register you for your first choice requests.</a:t>
            </a:r>
          </a:p>
          <a:p>
            <a:endParaRPr lang="en-US" baseline="0" dirty="0"/>
          </a:p>
          <a:p>
            <a:r>
              <a:rPr lang="en-US" baseline="0" dirty="0"/>
              <a:t>Again, I will review your completed Course Selection sheets when I meet with you during your English class in February, as well as answer any questions you may have. It is vital that you are prepared &amp; have your sheet completed at our meeting, as it can be difficult to get through the entire class in one period. Feel free to stop by my office during ARP or lunch if you want to talk through your options.</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4</a:t>
            </a:fld>
            <a:endParaRPr lang="en-US"/>
          </a:p>
        </p:txBody>
      </p:sp>
    </p:spTree>
    <p:extLst>
      <p:ext uri="{BB962C8B-B14F-4D97-AF65-F5344CB8AC3E}">
        <p14:creationId xmlns:p14="http://schemas.microsoft.com/office/powerpoint/2010/main" val="269504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the general course sequencing in math.</a:t>
            </a:r>
            <a:r>
              <a:rPr lang="en-US" baseline="0" dirty="0"/>
              <a:t> What to consider when you are choosing your science course, and a list of your PE options. </a:t>
            </a:r>
          </a:p>
          <a:p>
            <a:endParaRPr lang="en-US" baseline="0" dirty="0"/>
          </a:p>
          <a:p>
            <a:r>
              <a:rPr lang="en-US" baseline="0" dirty="0"/>
              <a:t>For Honors courses, you must have completed the application by the expected deadline; see your subject-area teacher if you have questions. </a:t>
            </a:r>
          </a:p>
          <a:p>
            <a:endParaRPr lang="en-US" baseline="0" dirty="0"/>
          </a:p>
          <a:p>
            <a:r>
              <a:rPr lang="en-US" baseline="0" dirty="0"/>
              <a:t>When we meet in February, I will know your core course recommendations and if you have been approved for an honors course.</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5</a:t>
            </a:fld>
            <a:endParaRPr lang="en-US"/>
          </a:p>
        </p:txBody>
      </p:sp>
    </p:spTree>
    <p:extLst>
      <p:ext uri="{BB962C8B-B14F-4D97-AF65-F5344CB8AC3E}">
        <p14:creationId xmlns:p14="http://schemas.microsoft.com/office/powerpoint/2010/main" val="3314397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Dual</a:t>
            </a:r>
            <a:r>
              <a:rPr lang="en-US" baseline="0" dirty="0"/>
              <a:t> Credit classes are classes which have been approved for both high school and college credit. These classes are taught here at CCHS. Students also have the opportunity to take Dual Enrollment classes, like Welding, Automotive and Sign Language, etc., on the JALC campus. Please review the Dual Credit/Dual Enrollment policies on page 26 of your Student Handbook and follow the “Steps to Enroll” on this slide to enroll in a Dual Credit or Dual Enrollment course. Start by requesting the course on your Course Selection sheet, and Registration Forms will be available at our Course Selection meetings. See me if you have questions about dual credit.</a:t>
            </a:r>
            <a:endParaRPr lang="en-US" dirty="0"/>
          </a:p>
          <a:p>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6</a:t>
            </a:fld>
            <a:endParaRPr lang="en-US"/>
          </a:p>
        </p:txBody>
      </p:sp>
    </p:spTree>
    <p:extLst>
      <p:ext uri="{BB962C8B-B14F-4D97-AF65-F5344CB8AC3E}">
        <p14:creationId xmlns:p14="http://schemas.microsoft.com/office/powerpoint/2010/main" val="370787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qualify for summer coursework at John A. Logan college (having earned a 3.25</a:t>
            </a:r>
            <a:r>
              <a:rPr lang="en-US" baseline="0" dirty="0"/>
              <a:t> GPA and above)</a:t>
            </a:r>
            <a:r>
              <a:rPr lang="en-US" dirty="0"/>
              <a:t> you have received an email from Mrs. </a:t>
            </a:r>
            <a:r>
              <a:rPr lang="en-US" dirty="0" err="1"/>
              <a:t>Sabens</a:t>
            </a:r>
            <a:r>
              <a:rPr lang="en-US" dirty="0"/>
              <a:t>, the</a:t>
            </a:r>
            <a:r>
              <a:rPr lang="en-US" baseline="0" dirty="0"/>
              <a:t> Dual Credit/Enrollment Coordinator. The email addresses all the necessary steps to register for Summer Honors Institute. Please keep in mind you will be building your college transcript when you take these classes, make sure you have the time to commit to doing well in the class.  </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7</a:t>
            </a:fld>
            <a:endParaRPr lang="en-US"/>
          </a:p>
        </p:txBody>
      </p:sp>
    </p:spTree>
    <p:extLst>
      <p:ext uri="{BB962C8B-B14F-4D97-AF65-F5344CB8AC3E}">
        <p14:creationId xmlns:p14="http://schemas.microsoft.com/office/powerpoint/2010/main" val="193494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few things to consider, if you haven’t completed your Consumer Education requirements</a:t>
            </a:r>
            <a:r>
              <a:rPr lang="en-US" baseline="0" dirty="0"/>
              <a:t> (which is about 44% of our class), I encourage you to request it &amp; get it done. You have two course options that qualify as Consumer Ed. (i.e., Personal Finance or Adult Living). </a:t>
            </a:r>
          </a:p>
          <a:p>
            <a:endParaRPr lang="en-US" baseline="0" dirty="0"/>
          </a:p>
          <a:p>
            <a:r>
              <a:rPr lang="en-US" baseline="0" dirty="0"/>
              <a:t>For the college bound student, you may want to consider taking or continuing World Language, an additional social studies (if you have not yet), and definitely a science class.</a:t>
            </a:r>
          </a:p>
          <a:p>
            <a:endParaRPr lang="en-US" baseline="0" dirty="0"/>
          </a:p>
          <a:p>
            <a:r>
              <a:rPr lang="en-US" baseline="0" dirty="0"/>
              <a:t>Remember, any required course that you fail this year will be built into your junior year schedule, and yes you will be in classes with freshman or sophomores if you don’t utilize your credit recovery options now. </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8</a:t>
            </a:fld>
            <a:endParaRPr lang="en-US"/>
          </a:p>
        </p:txBody>
      </p:sp>
    </p:spTree>
    <p:extLst>
      <p:ext uri="{BB962C8B-B14F-4D97-AF65-F5344CB8AC3E}">
        <p14:creationId xmlns:p14="http://schemas.microsoft.com/office/powerpoint/2010/main" val="375888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bits of information is written here. It is essential to maintain a healthy wellbeing. Please consider taking classes that fit you and your goals as well as allows for balance in your day. Strive to compliment rigor with classes you enjoy. As you work to complete your “Course Selection Sheet” talk with your parents, myself, teachers, upperclassmen, and friends about your options, interests, and post-secondary plans. </a:t>
            </a:r>
          </a:p>
          <a:p>
            <a:endParaRPr lang="en-US" dirty="0"/>
          </a:p>
          <a:p>
            <a:r>
              <a:rPr lang="en-US" dirty="0"/>
              <a:t>Your junior year transcript is what will be reviewed</a:t>
            </a:r>
            <a:r>
              <a:rPr lang="en-US" baseline="0" dirty="0"/>
              <a:t> by college admissions – will your transcript reflect an accurate representation of you, your interests, your strengths, and work ethic? If not, start now, 2</a:t>
            </a:r>
            <a:r>
              <a:rPr lang="en-US" baseline="30000" dirty="0"/>
              <a:t>nd</a:t>
            </a:r>
            <a:r>
              <a:rPr lang="en-US" baseline="0" dirty="0"/>
              <a:t> semester of your sophomore year to create the document that accurately reflects who you are and who you want to be.</a:t>
            </a:r>
            <a:endParaRPr lang="en-US" dirty="0"/>
          </a:p>
        </p:txBody>
      </p:sp>
      <p:sp>
        <p:nvSpPr>
          <p:cNvPr id="4" name="Slide Number Placeholder 3"/>
          <p:cNvSpPr>
            <a:spLocks noGrp="1"/>
          </p:cNvSpPr>
          <p:nvPr>
            <p:ph type="sldNum" sz="quarter" idx="10"/>
          </p:nvPr>
        </p:nvSpPr>
        <p:spPr/>
        <p:txBody>
          <a:bodyPr/>
          <a:lstStyle/>
          <a:p>
            <a:fld id="{B9E21530-069B-FD41-A988-F41293388C64}" type="slidenum">
              <a:rPr lang="en-US" smtClean="0"/>
              <a:t>9</a:t>
            </a:fld>
            <a:endParaRPr lang="en-US"/>
          </a:p>
        </p:txBody>
      </p:sp>
    </p:spTree>
    <p:extLst>
      <p:ext uri="{BB962C8B-B14F-4D97-AF65-F5344CB8AC3E}">
        <p14:creationId xmlns:p14="http://schemas.microsoft.com/office/powerpoint/2010/main" val="82368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1221F4C-07E1-C642-9D03-7075CF840BA0}"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31221F4C-07E1-C642-9D03-7075CF840BA0}"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31221F4C-07E1-C642-9D03-7075CF840BA0}"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31221F4C-07E1-C642-9D03-7075CF840BA0}"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C84F-1273-714A-BC81-0F6AA53D7F56}"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1221F4C-07E1-C642-9D03-7075CF840BA0}"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1221F4C-07E1-C642-9D03-7075CF840BA0}"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1221F4C-07E1-C642-9D03-7075CF840BA0}"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221F4C-07E1-C642-9D03-7075CF840BA0}"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1221F4C-07E1-C642-9D03-7075CF840BA0}"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31221F4C-07E1-C642-9D03-7075CF840BA0}" type="datetimeFigureOut">
              <a:rPr lang="en-US" smtClean="0"/>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1C84F-1273-714A-BC81-0F6AA53D7F56}"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1221F4C-07E1-C642-9D03-7075CF840BA0}" type="datetimeFigureOut">
              <a:rPr lang="en-US" smtClean="0"/>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1F4C-07E1-C642-9D03-7075CF840BA0}" type="datetimeFigureOut">
              <a:rPr lang="en-US" smtClean="0"/>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221F4C-07E1-C642-9D03-7075CF840BA0}"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C84F-1273-714A-BC81-0F6AA53D7F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31221F4C-07E1-C642-9D03-7075CF840BA0}" type="datetimeFigureOut">
              <a:rPr lang="en-US" smtClean="0"/>
              <a:t>1/29/2019</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361C84F-1273-714A-BC81-0F6AA53D7F5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student.naviance.com/carbondalechs" TargetMode="Externa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hyperlink" Target="http://www.cchs165.jacksn.k12.il.us/students___parents/class_of_2021" TargetMode="External"/><Relationship Id="rId5" Type="http://schemas.openxmlformats.org/officeDocument/2006/relationships/hyperlink" Target="http://www.cchs165.jacksn.k12.il.us/UserFiles/Servers/Server_77943/File/School%20Docs/19-20/Working%20Course%20Description%20Guide%201819%20(2).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jpeg"/><Relationship Id="rId5" Type="http://schemas.openxmlformats.org/officeDocument/2006/relationships/image" Target="../media/image6.tmp"/><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hyperlink" Target="https://www.jalc.edu/course-schedule" TargetMode="External"/><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3476"/>
            <a:ext cx="7772400" cy="1923414"/>
          </a:xfrm>
        </p:spPr>
        <p:txBody>
          <a:bodyPr/>
          <a:lstStyle/>
          <a:p>
            <a:r>
              <a:rPr lang="en-US" b="1" dirty="0">
                <a:solidFill>
                  <a:srgbClr val="D72A3D"/>
                </a:solidFill>
              </a:rPr>
              <a:t>Class of 2021: Junior Year Course Selections</a:t>
            </a:r>
          </a:p>
        </p:txBody>
      </p:sp>
      <p:sp>
        <p:nvSpPr>
          <p:cNvPr id="3" name="Subtitle 2"/>
          <p:cNvSpPr>
            <a:spLocks noGrp="1"/>
          </p:cNvSpPr>
          <p:nvPr>
            <p:ph type="subTitle" idx="1"/>
          </p:nvPr>
        </p:nvSpPr>
        <p:spPr>
          <a:xfrm>
            <a:off x="685800" y="2577002"/>
            <a:ext cx="7772400" cy="1325849"/>
          </a:xfrm>
        </p:spPr>
        <p:txBody>
          <a:bodyPr>
            <a:noAutofit/>
          </a:bodyPr>
          <a:lstStyle/>
          <a:p>
            <a:r>
              <a:rPr lang="en-US" sz="4000" b="1" dirty="0"/>
              <a:t>2019-2020 School Year</a:t>
            </a:r>
          </a:p>
          <a:p>
            <a:endParaRPr lang="en-US" sz="2800" dirty="0"/>
          </a:p>
        </p:txBody>
      </p:sp>
      <p:pic>
        <p:nvPicPr>
          <p:cNvPr id="4" name="Picture Placeholder 4"/>
          <p:cNvPicPr>
            <a:picLocks noChangeAspect="1"/>
          </p:cNvPicPr>
          <p:nvPr/>
        </p:nvPicPr>
        <p:blipFill rotWithShape="1">
          <a:blip r:embed="rId5"/>
          <a:srcRect l="-23362" t="8973" r="-23844" b="13949"/>
          <a:stretch/>
        </p:blipFill>
        <p:spPr>
          <a:xfrm rot="21540000">
            <a:off x="5070832" y="3680079"/>
            <a:ext cx="3798948" cy="2669335"/>
          </a:xfrm>
          <a:prstGeom prst="rect">
            <a:avLst/>
          </a:prstGeom>
          <a:ln w="38100">
            <a:solidFill>
              <a:schemeClr val="tx1">
                <a:lumMod val="95000"/>
              </a:schemeClr>
            </a:solidFill>
          </a:ln>
        </p:spPr>
      </p:pic>
      <p:sp>
        <p:nvSpPr>
          <p:cNvPr id="5" name="TextBox 4"/>
          <p:cNvSpPr txBox="1"/>
          <p:nvPr/>
        </p:nvSpPr>
        <p:spPr>
          <a:xfrm>
            <a:off x="341597" y="4672584"/>
            <a:ext cx="4706231" cy="800219"/>
          </a:xfrm>
          <a:prstGeom prst="rect">
            <a:avLst/>
          </a:prstGeom>
          <a:noFill/>
        </p:spPr>
        <p:txBody>
          <a:bodyPr wrap="square" rtlCol="0">
            <a:spAutoFit/>
          </a:bodyPr>
          <a:lstStyle/>
          <a:p>
            <a:r>
              <a:rPr lang="en-US" sz="2800" dirty="0">
                <a:solidFill>
                  <a:schemeClr val="accent3"/>
                </a:solidFill>
              </a:rPr>
              <a:t>Prepared by: Mrs. Antrim</a:t>
            </a:r>
          </a:p>
          <a:p>
            <a:endParaRPr lang="en-US" dirty="0"/>
          </a:p>
        </p:txBody>
      </p:sp>
      <p:pic>
        <p:nvPicPr>
          <p:cNvPr id="6" name="Sound 5">
            <a:hlinkClick r:id="" action="ppaction://ole?verb=0"/>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6230089"/>
            <a:ext cx="406400" cy="406400"/>
          </a:xfrm>
          <a:prstGeom prst="rect">
            <a:avLst/>
          </a:prstGeom>
        </p:spPr>
      </p:pic>
    </p:spTree>
    <p:extLst>
      <p:ext uri="{BB962C8B-B14F-4D97-AF65-F5344CB8AC3E}">
        <p14:creationId xmlns:p14="http://schemas.microsoft.com/office/powerpoint/2010/main" val="1132685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1429871"/>
          </a:xfrm>
        </p:spPr>
        <p:txBody>
          <a:bodyPr>
            <a:normAutofit/>
          </a:bodyPr>
          <a:lstStyle/>
          <a:p>
            <a:r>
              <a:rPr lang="en-US" dirty="0">
                <a:solidFill>
                  <a:srgbClr val="D72A3D"/>
                </a:solidFill>
              </a:rPr>
              <a:t>Helpful Resources</a:t>
            </a:r>
          </a:p>
        </p:txBody>
      </p:sp>
      <p:sp>
        <p:nvSpPr>
          <p:cNvPr id="3" name="Content Placeholder 2"/>
          <p:cNvSpPr>
            <a:spLocks noGrp="1"/>
          </p:cNvSpPr>
          <p:nvPr>
            <p:ph idx="1"/>
          </p:nvPr>
        </p:nvSpPr>
        <p:spPr>
          <a:xfrm>
            <a:off x="280133" y="1550894"/>
            <a:ext cx="8590737" cy="5003655"/>
          </a:xfrm>
        </p:spPr>
        <p:txBody>
          <a:bodyPr>
            <a:normAutofit/>
          </a:bodyPr>
          <a:lstStyle/>
          <a:p>
            <a:r>
              <a:rPr lang="en-US" b="1" dirty="0">
                <a:solidFill>
                  <a:srgbClr val="698CA2"/>
                </a:solidFill>
              </a:rPr>
              <a:t>Course Description Guide</a:t>
            </a:r>
          </a:p>
          <a:p>
            <a:pPr lvl="1"/>
            <a:r>
              <a:rPr lang="en-US" dirty="0"/>
              <a:t>Includes a brief description of each class, pre-requisites, and additional course information.</a:t>
            </a:r>
          </a:p>
          <a:p>
            <a:pPr lvl="1"/>
            <a:r>
              <a:rPr lang="en-US" dirty="0"/>
              <a:t>To visit the 2019-2020 CDG, click </a:t>
            </a:r>
            <a:r>
              <a:rPr lang="en-US" dirty="0">
                <a:hlinkClick r:id="rId5"/>
              </a:rPr>
              <a:t>here</a:t>
            </a:r>
            <a:endParaRPr lang="en-US" dirty="0"/>
          </a:p>
          <a:p>
            <a:r>
              <a:rPr lang="en-US" b="1" dirty="0">
                <a:solidFill>
                  <a:srgbClr val="698CA2"/>
                </a:solidFill>
              </a:rPr>
              <a:t>Class Website</a:t>
            </a:r>
          </a:p>
          <a:p>
            <a:pPr lvl="1"/>
            <a:r>
              <a:rPr lang="en-US" dirty="0"/>
              <a:t>Includes monthly Newsletters and important information. This presentation will be posted there, too.</a:t>
            </a:r>
          </a:p>
          <a:p>
            <a:pPr lvl="1"/>
            <a:r>
              <a:rPr lang="en-US" dirty="0"/>
              <a:t>To visit, click </a:t>
            </a:r>
            <a:r>
              <a:rPr lang="en-US" dirty="0">
                <a:hlinkClick r:id="rId6"/>
              </a:rPr>
              <a:t>here</a:t>
            </a:r>
            <a:endParaRPr lang="en-US" dirty="0"/>
          </a:p>
          <a:p>
            <a:r>
              <a:rPr lang="en-US" b="1" dirty="0">
                <a:solidFill>
                  <a:srgbClr val="698CA2"/>
                </a:solidFill>
              </a:rPr>
              <a:t>Naviance</a:t>
            </a:r>
          </a:p>
          <a:p>
            <a:pPr lvl="1"/>
            <a:r>
              <a:rPr lang="en-US" dirty="0"/>
              <a:t>Review previously submitted career assessments, saved career pathways, peruse the college tab, and review your four-year-plan.</a:t>
            </a:r>
          </a:p>
          <a:p>
            <a:pPr lvl="1"/>
            <a:r>
              <a:rPr lang="en-US" dirty="0"/>
              <a:t>To visit the login page, click </a:t>
            </a:r>
            <a:r>
              <a:rPr lang="en-US" dirty="0">
                <a:hlinkClick r:id="rId7"/>
              </a:rPr>
              <a:t>here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773" y="6327189"/>
            <a:ext cx="454720" cy="454720"/>
          </a:xfrm>
          <a:prstGeom prst="rect">
            <a:avLst/>
          </a:prstGeom>
        </p:spPr>
      </p:pic>
    </p:spTree>
    <p:extLst>
      <p:ext uri="{BB962C8B-B14F-4D97-AF65-F5344CB8AC3E}">
        <p14:creationId xmlns:p14="http://schemas.microsoft.com/office/powerpoint/2010/main" val="10672209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Thoughts</a:t>
            </a:r>
          </a:p>
        </p:txBody>
      </p:sp>
      <p:sp>
        <p:nvSpPr>
          <p:cNvPr id="3" name="Content Placeholder 2"/>
          <p:cNvSpPr>
            <a:spLocks noGrp="1"/>
          </p:cNvSpPr>
          <p:nvPr>
            <p:ph sz="half" idx="1"/>
          </p:nvPr>
        </p:nvSpPr>
        <p:spPr>
          <a:xfrm>
            <a:off x="373514" y="1344523"/>
            <a:ext cx="4239340" cy="5513477"/>
          </a:xfrm>
        </p:spPr>
        <p:txBody>
          <a:bodyPr>
            <a:normAutofit/>
          </a:bodyPr>
          <a:lstStyle/>
          <a:p>
            <a:r>
              <a:rPr lang="en-US" b="1" dirty="0">
                <a:solidFill>
                  <a:srgbClr val="D72A3D"/>
                </a:solidFill>
              </a:rPr>
              <a:t>Focus on...</a:t>
            </a:r>
          </a:p>
          <a:p>
            <a:pPr lvl="1"/>
            <a:r>
              <a:rPr lang="en-US" dirty="0"/>
              <a:t>Being your best YOU</a:t>
            </a:r>
          </a:p>
          <a:p>
            <a:pPr lvl="1"/>
            <a:r>
              <a:rPr lang="en-US" dirty="0"/>
              <a:t>Growing your GRIT</a:t>
            </a:r>
          </a:p>
          <a:p>
            <a:pPr lvl="1"/>
            <a:r>
              <a:rPr lang="en-US" dirty="0"/>
              <a:t>Asking questions</a:t>
            </a:r>
          </a:p>
          <a:p>
            <a:pPr lvl="1"/>
            <a:r>
              <a:rPr lang="en-US" dirty="0"/>
              <a:t>Getting involved in extracurriculars</a:t>
            </a:r>
          </a:p>
          <a:p>
            <a:pPr lvl="1"/>
            <a:r>
              <a:rPr lang="en-US" dirty="0"/>
              <a:t>Being familiar with the Class of 2021 Website</a:t>
            </a:r>
          </a:p>
          <a:p>
            <a:pPr lvl="1"/>
            <a:r>
              <a:rPr lang="en-US" dirty="0"/>
              <a:t>Signing up for the class REMIND group</a:t>
            </a:r>
          </a:p>
          <a:p>
            <a:pPr marL="685800" lvl="2" indent="0">
              <a:buNone/>
            </a:pPr>
            <a:endParaRPr lang="en-US" dirty="0"/>
          </a:p>
          <a:p>
            <a:endParaRPr lang="en-US" dirty="0"/>
          </a:p>
        </p:txBody>
      </p:sp>
      <p:sp>
        <p:nvSpPr>
          <p:cNvPr id="4" name="Content Placeholder 3"/>
          <p:cNvSpPr>
            <a:spLocks noGrp="1"/>
          </p:cNvSpPr>
          <p:nvPr>
            <p:ph sz="half" idx="2"/>
          </p:nvPr>
        </p:nvSpPr>
        <p:spPr>
          <a:xfrm>
            <a:off x="4201991" y="1344524"/>
            <a:ext cx="4388748" cy="5513476"/>
          </a:xfrm>
        </p:spPr>
        <p:txBody>
          <a:bodyPr>
            <a:normAutofit/>
          </a:bodyPr>
          <a:lstStyle/>
          <a:p>
            <a:r>
              <a:rPr lang="en-US" b="1" dirty="0">
                <a:solidFill>
                  <a:srgbClr val="D72A3D"/>
                </a:solidFill>
              </a:rPr>
              <a:t>Remember…</a:t>
            </a:r>
          </a:p>
          <a:p>
            <a:pPr lvl="1"/>
            <a:r>
              <a:rPr lang="en-US" dirty="0"/>
              <a:t>It is your 6</a:t>
            </a:r>
            <a:r>
              <a:rPr lang="en-US" baseline="30000" dirty="0"/>
              <a:t>th</a:t>
            </a:r>
            <a:r>
              <a:rPr lang="en-US" dirty="0"/>
              <a:t> semester (end of junior year) transcript that is shared with colleges.</a:t>
            </a:r>
          </a:p>
          <a:p>
            <a:pPr lvl="1"/>
            <a:r>
              <a:rPr lang="en-US" dirty="0"/>
              <a:t>No question is off limits, no thought too silly, no dream too big.</a:t>
            </a:r>
          </a:p>
          <a:p>
            <a:r>
              <a:rPr lang="en-US" b="1" dirty="0">
                <a:solidFill>
                  <a:srgbClr val="D72A3D"/>
                </a:solidFill>
              </a:rPr>
              <a:t>Be checking your…</a:t>
            </a:r>
          </a:p>
          <a:p>
            <a:pPr lvl="1"/>
            <a:r>
              <a:rPr lang="en-US" dirty="0"/>
              <a:t>School email daily</a:t>
            </a:r>
          </a:p>
          <a:p>
            <a:pPr lvl="1"/>
            <a:r>
              <a:rPr lang="en-US" dirty="0"/>
              <a:t>Grades daily</a:t>
            </a:r>
          </a:p>
          <a:p>
            <a:pPr lvl="1"/>
            <a:r>
              <a:rPr lang="en-US" dirty="0" err="1"/>
              <a:t>Naviance</a:t>
            </a:r>
            <a:r>
              <a:rPr lang="en-US" dirty="0"/>
              <a:t> weekly</a:t>
            </a:r>
          </a:p>
          <a:p>
            <a:pPr marL="349250" lvl="1" indent="0">
              <a:buNone/>
            </a:pPr>
            <a:endParaRPr lang="en-US" dirty="0"/>
          </a:p>
          <a:p>
            <a:pPr marL="685800" lvl="2" indent="0">
              <a:buNone/>
            </a:pPr>
            <a:endParaRPr lang="en-US" dirty="0"/>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511" y="6367995"/>
            <a:ext cx="490005" cy="490005"/>
          </a:xfrm>
          <a:prstGeom prst="rect">
            <a:avLst/>
          </a:prstGeom>
        </p:spPr>
      </p:pic>
    </p:spTree>
    <p:extLst>
      <p:ext uri="{BB962C8B-B14F-4D97-AF65-F5344CB8AC3E}">
        <p14:creationId xmlns:p14="http://schemas.microsoft.com/office/powerpoint/2010/main" val="3735091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7808"/>
            <a:ext cx="7772400" cy="977153"/>
          </a:xfrm>
        </p:spPr>
        <p:txBody>
          <a:bodyPr/>
          <a:lstStyle/>
          <a:p>
            <a:r>
              <a:rPr lang="en-US" dirty="0">
                <a:solidFill>
                  <a:srgbClr val="D72A3D"/>
                </a:solidFill>
              </a:rPr>
              <a:t>Thank you!</a:t>
            </a:r>
          </a:p>
        </p:txBody>
      </p:sp>
      <p:sp>
        <p:nvSpPr>
          <p:cNvPr id="3" name="Subtitle 2"/>
          <p:cNvSpPr>
            <a:spLocks noGrp="1"/>
          </p:cNvSpPr>
          <p:nvPr>
            <p:ph type="subTitle" idx="1"/>
          </p:nvPr>
        </p:nvSpPr>
        <p:spPr>
          <a:xfrm>
            <a:off x="224107" y="5145756"/>
            <a:ext cx="8721466" cy="874058"/>
          </a:xfrm>
        </p:spPr>
        <p:txBody>
          <a:bodyPr>
            <a:noAutofit/>
          </a:bodyPr>
          <a:lstStyle/>
          <a:p>
            <a:r>
              <a:rPr lang="en-US" sz="2800" b="1" dirty="0"/>
              <a:t>Please have your junior course selection sheet completely filled out by February 4.  </a:t>
            </a:r>
          </a:p>
        </p:txBody>
      </p:sp>
      <p:pic>
        <p:nvPicPr>
          <p:cNvPr id="7" name="Picture Placeholder 6"/>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rot="21540000">
            <a:off x="1967029" y="427242"/>
            <a:ext cx="4913354" cy="3413777"/>
          </a:xfrm>
          <a:ln w="127000">
            <a:solidFill>
              <a:srgbClr val="FF0000"/>
            </a:solidFill>
          </a:ln>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4107" y="6159755"/>
            <a:ext cx="528351" cy="528351"/>
          </a:xfrm>
          <a:prstGeom prst="rect">
            <a:avLst/>
          </a:prstGeom>
        </p:spPr>
      </p:pic>
    </p:spTree>
    <p:extLst>
      <p:ext uri="{BB962C8B-B14F-4D97-AF65-F5344CB8AC3E}">
        <p14:creationId xmlns:p14="http://schemas.microsoft.com/office/powerpoint/2010/main" val="36207028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4695"/>
            <a:ext cx="7770813" cy="1718960"/>
          </a:xfrm>
        </p:spPr>
        <p:txBody>
          <a:bodyPr>
            <a:normAutofit/>
          </a:bodyPr>
          <a:lstStyle/>
          <a:p>
            <a:r>
              <a:rPr lang="en-US" b="1" u="sng" dirty="0">
                <a:solidFill>
                  <a:srgbClr val="D72A3D"/>
                </a:solidFill>
              </a:rPr>
              <a:t>Graduation Requirements</a:t>
            </a:r>
            <a:br>
              <a:rPr lang="en-US" b="1" u="sng" dirty="0">
                <a:solidFill>
                  <a:srgbClr val="D72A3D"/>
                </a:solidFill>
              </a:rPr>
            </a:br>
            <a:r>
              <a:rPr lang="en-US" sz="2400" b="1" u="sng" dirty="0"/>
              <a:t>19 total credits </a:t>
            </a:r>
            <a:r>
              <a:rPr lang="en-US" sz="2400" b="1" u="sng" dirty="0">
                <a:solidFill>
                  <a:schemeClr val="accent3"/>
                </a:solidFill>
              </a:rPr>
              <a:t>required for graduation</a:t>
            </a:r>
            <a:br>
              <a:rPr lang="en-US" sz="2400" b="1" u="sng" dirty="0">
                <a:solidFill>
                  <a:schemeClr val="accent3"/>
                </a:solidFill>
              </a:rPr>
            </a:br>
            <a:r>
              <a:rPr lang="en-US" sz="2400" b="1" u="sng" dirty="0">
                <a:solidFill>
                  <a:schemeClr val="accent3"/>
                </a:solidFill>
              </a:rPr>
              <a:t>Plus </a:t>
            </a:r>
            <a:r>
              <a:rPr lang="en-US" sz="2400" b="1" u="sng" dirty="0">
                <a:solidFill>
                  <a:srgbClr val="FFFFFF"/>
                </a:solidFill>
              </a:rPr>
              <a:t>SAT</a:t>
            </a:r>
            <a:r>
              <a:rPr lang="en-US" sz="2400" b="1" u="sng" dirty="0">
                <a:solidFill>
                  <a:schemeClr val="accent3"/>
                </a:solidFill>
              </a:rPr>
              <a:t> achievement exam</a:t>
            </a:r>
            <a:endParaRPr lang="en-US" b="1" u="sng" dirty="0">
              <a:solidFill>
                <a:schemeClr val="accent3"/>
              </a:solidFill>
            </a:endParaRPr>
          </a:p>
        </p:txBody>
      </p:sp>
      <p:graphicFrame>
        <p:nvGraphicFramePr>
          <p:cNvPr id="5" name="Table 4">
            <a:extLst>
              <a:ext uri="{FF2B5EF4-FFF2-40B4-BE49-F238E27FC236}">
                <a16:creationId xmlns:a16="http://schemas.microsoft.com/office/drawing/2014/main" id="{FA4DA723-0B29-4B65-B1B3-4C9A2101B75A}"/>
              </a:ext>
            </a:extLst>
          </p:cNvPr>
          <p:cNvGraphicFramePr>
            <a:graphicFrameLocks noGrp="1"/>
          </p:cNvGraphicFramePr>
          <p:nvPr>
            <p:extLst>
              <p:ext uri="{D42A27DB-BD31-4B8C-83A1-F6EECF244321}">
                <p14:modId xmlns:p14="http://schemas.microsoft.com/office/powerpoint/2010/main" val="3490210069"/>
              </p:ext>
            </p:extLst>
          </p:nvPr>
        </p:nvGraphicFramePr>
        <p:xfrm>
          <a:off x="111351" y="1644265"/>
          <a:ext cx="8939269" cy="5320387"/>
        </p:xfrm>
        <a:graphic>
          <a:graphicData uri="http://schemas.openxmlformats.org/drawingml/2006/table">
            <a:tbl>
              <a:tblPr firstRow="1" firstCol="1" bandRow="1">
                <a:tableStyleId>{5C22544A-7EE6-4342-B048-85BDC9FD1C3A}</a:tableStyleId>
              </a:tblPr>
              <a:tblGrid>
                <a:gridCol w="2788683">
                  <a:extLst>
                    <a:ext uri="{9D8B030D-6E8A-4147-A177-3AD203B41FA5}">
                      <a16:colId xmlns:a16="http://schemas.microsoft.com/office/drawing/2014/main" val="3833436927"/>
                    </a:ext>
                  </a:extLst>
                </a:gridCol>
                <a:gridCol w="1256390">
                  <a:extLst>
                    <a:ext uri="{9D8B030D-6E8A-4147-A177-3AD203B41FA5}">
                      <a16:colId xmlns:a16="http://schemas.microsoft.com/office/drawing/2014/main" val="1069505477"/>
                    </a:ext>
                  </a:extLst>
                </a:gridCol>
                <a:gridCol w="2794283">
                  <a:extLst>
                    <a:ext uri="{9D8B030D-6E8A-4147-A177-3AD203B41FA5}">
                      <a16:colId xmlns:a16="http://schemas.microsoft.com/office/drawing/2014/main" val="11588585"/>
                    </a:ext>
                  </a:extLst>
                </a:gridCol>
                <a:gridCol w="2099913">
                  <a:extLst>
                    <a:ext uri="{9D8B030D-6E8A-4147-A177-3AD203B41FA5}">
                      <a16:colId xmlns:a16="http://schemas.microsoft.com/office/drawing/2014/main" val="3973915118"/>
                    </a:ext>
                  </a:extLst>
                </a:gridCol>
              </a:tblGrid>
              <a:tr h="822038">
                <a:tc>
                  <a:txBody>
                    <a:bodyPr/>
                    <a:lstStyle/>
                    <a:p>
                      <a:pPr marL="0" marR="0" algn="ctr">
                        <a:lnSpc>
                          <a:spcPct val="115000"/>
                        </a:lnSpc>
                        <a:spcBef>
                          <a:spcPts val="0"/>
                        </a:spcBef>
                        <a:spcAft>
                          <a:spcPts val="0"/>
                        </a:spcAft>
                      </a:pPr>
                      <a:r>
                        <a:rPr lang="en-US" sz="1800" b="1" dirty="0">
                          <a:solidFill>
                            <a:schemeClr val="bg1"/>
                          </a:solidFill>
                          <a:effectLst/>
                          <a:latin typeface="Book Antiqua"/>
                          <a:cs typeface="Book Antiqua"/>
                        </a:rPr>
                        <a:t>Needed </a:t>
                      </a:r>
                      <a:r>
                        <a:rPr lang="en-US" sz="1800" b="1" u="sng" dirty="0">
                          <a:solidFill>
                            <a:schemeClr val="bg1"/>
                          </a:solidFill>
                          <a:effectLst/>
                          <a:latin typeface="Book Antiqua"/>
                          <a:cs typeface="Book Antiqua"/>
                        </a:rPr>
                        <a:t>to graduate CCHS</a:t>
                      </a:r>
                      <a:endParaRPr lang="en-US" sz="1800" b="1" dirty="0">
                        <a:solidFill>
                          <a:schemeClr val="bg1"/>
                        </a:solidFill>
                        <a:effectLst/>
                        <a:latin typeface="Book Antiqua"/>
                        <a:ea typeface="Calibri" panose="020F0502020204030204" pitchFamily="34" charset="0"/>
                        <a:cs typeface="Book Antiqua"/>
                      </a:endParaRPr>
                    </a:p>
                  </a:txBody>
                  <a:tcPr marL="57767" marR="57767" marT="0" marB="0">
                    <a:solidFill>
                      <a:schemeClr val="tx1">
                        <a:lumMod val="65000"/>
                      </a:schemeClr>
                    </a:solidFill>
                  </a:tcPr>
                </a:tc>
                <a:tc>
                  <a:txBody>
                    <a:bodyPr/>
                    <a:lstStyle/>
                    <a:p>
                      <a:pPr marL="0" marR="0" algn="ctr">
                        <a:lnSpc>
                          <a:spcPct val="115000"/>
                        </a:lnSpc>
                        <a:spcBef>
                          <a:spcPts val="0"/>
                        </a:spcBef>
                        <a:spcAft>
                          <a:spcPts val="0"/>
                        </a:spcAft>
                      </a:pPr>
                      <a:r>
                        <a:rPr lang="en-US" sz="1800" b="1" dirty="0">
                          <a:solidFill>
                            <a:schemeClr val="bg1"/>
                          </a:solidFill>
                          <a:effectLst/>
                          <a:latin typeface="Book Antiqua"/>
                          <a:cs typeface="Book Antiqua"/>
                        </a:rPr>
                        <a:t># of Years</a:t>
                      </a:r>
                      <a:r>
                        <a:rPr lang="en-US" sz="1800" b="1" baseline="0" dirty="0">
                          <a:solidFill>
                            <a:schemeClr val="bg1"/>
                          </a:solidFill>
                          <a:effectLst/>
                          <a:latin typeface="Book Antiqua"/>
                          <a:cs typeface="Book Antiqua"/>
                        </a:rPr>
                        <a:t>/Credits</a:t>
                      </a:r>
                      <a:endParaRPr lang="en-US" sz="1800" b="1" dirty="0">
                        <a:solidFill>
                          <a:schemeClr val="bg1"/>
                        </a:solidFill>
                        <a:effectLst/>
                        <a:latin typeface="Book Antiqua"/>
                        <a:ea typeface="Calibri" panose="020F0502020204030204" pitchFamily="34" charset="0"/>
                        <a:cs typeface="Book Antiqua"/>
                      </a:endParaRPr>
                    </a:p>
                  </a:txBody>
                  <a:tcPr marL="57767" marR="57767" marT="0" marB="0">
                    <a:solidFill>
                      <a:schemeClr val="tx1">
                        <a:lumMod val="65000"/>
                      </a:schemeClr>
                    </a:solidFill>
                  </a:tcPr>
                </a:tc>
                <a:tc>
                  <a:txBody>
                    <a:bodyPr/>
                    <a:lstStyle/>
                    <a:p>
                      <a:pPr marL="0" marR="0" algn="ctr">
                        <a:lnSpc>
                          <a:spcPct val="115000"/>
                        </a:lnSpc>
                        <a:spcBef>
                          <a:spcPts val="0"/>
                        </a:spcBef>
                        <a:spcAft>
                          <a:spcPts val="0"/>
                        </a:spcAft>
                      </a:pPr>
                      <a:r>
                        <a:rPr lang="en-US" sz="1800" b="1" dirty="0">
                          <a:solidFill>
                            <a:schemeClr val="bg1"/>
                          </a:solidFill>
                          <a:effectLst/>
                          <a:latin typeface="Book Antiqua"/>
                          <a:cs typeface="Book Antiqua"/>
                        </a:rPr>
                        <a:t>Typically required </a:t>
                      </a:r>
                      <a:r>
                        <a:rPr lang="en-US" sz="1800" b="1" u="sng" dirty="0">
                          <a:solidFill>
                            <a:schemeClr val="bg1"/>
                          </a:solidFill>
                          <a:effectLst/>
                          <a:latin typeface="Book Antiqua"/>
                          <a:cs typeface="Book Antiqua"/>
                        </a:rPr>
                        <a:t>for college admittance</a:t>
                      </a:r>
                      <a:endParaRPr lang="en-US" sz="1800" b="1" dirty="0">
                        <a:solidFill>
                          <a:schemeClr val="bg1"/>
                        </a:solidFill>
                        <a:effectLst/>
                        <a:latin typeface="Book Antiqua"/>
                        <a:ea typeface="Calibri" panose="020F0502020204030204" pitchFamily="34" charset="0"/>
                        <a:cs typeface="Book Antiqua"/>
                      </a:endParaRPr>
                    </a:p>
                  </a:txBody>
                  <a:tcPr marL="57767" marR="57767"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800" b="1" dirty="0">
                          <a:solidFill>
                            <a:schemeClr val="bg1"/>
                          </a:solidFill>
                          <a:effectLst/>
                          <a:latin typeface="Book Antiqua"/>
                          <a:cs typeface="Book Antiqua"/>
                        </a:rPr>
                        <a:t># of Years/Credits</a:t>
                      </a:r>
                      <a:endParaRPr lang="en-US" sz="1800" b="1" dirty="0">
                        <a:solidFill>
                          <a:schemeClr val="bg1"/>
                        </a:solidFill>
                        <a:effectLst/>
                        <a:latin typeface="Book Antiqua"/>
                        <a:ea typeface="Calibri" panose="020F0502020204030204" pitchFamily="34" charset="0"/>
                        <a:cs typeface="Book Antiqua"/>
                      </a:endParaRPr>
                    </a:p>
                  </a:txBody>
                  <a:tcPr marL="57767" marR="57767" marT="0" marB="0">
                    <a:solidFill>
                      <a:schemeClr val="accent6">
                        <a:lumMod val="20000"/>
                        <a:lumOff val="80000"/>
                      </a:schemeClr>
                    </a:solidFill>
                  </a:tcPr>
                </a:tc>
                <a:extLst>
                  <a:ext uri="{0D108BD9-81ED-4DB2-BD59-A6C34878D82A}">
                    <a16:rowId xmlns:a16="http://schemas.microsoft.com/office/drawing/2014/main" val="1711115864"/>
                  </a:ext>
                </a:extLst>
              </a:tr>
              <a:tr h="402902">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English…………………………</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4.0</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English…………………………</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4.0</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2402625575"/>
                  </a:ext>
                </a:extLst>
              </a:tr>
              <a:tr h="402902">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Math…………………………….</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3.0</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Math…………………………….</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4.0</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1571900292"/>
                  </a:ext>
                </a:extLst>
              </a:tr>
              <a:tr h="402902">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Science…………………………</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2.0</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Science…………………………</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3.0 or more</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3026768823"/>
                  </a:ext>
                </a:extLst>
              </a:tr>
              <a:tr h="544274">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Social Studies………………..</a:t>
                      </a:r>
                    </a:p>
                    <a:p>
                      <a:pPr marL="0" marR="0">
                        <a:lnSpc>
                          <a:spcPct val="115000"/>
                        </a:lnSpc>
                        <a:spcBef>
                          <a:spcPts val="0"/>
                        </a:spcBef>
                        <a:spcAft>
                          <a:spcPts val="0"/>
                        </a:spcAft>
                      </a:pPr>
                      <a:r>
                        <a:rPr lang="en-US" sz="1400" b="0" dirty="0">
                          <a:solidFill>
                            <a:schemeClr val="bg1"/>
                          </a:solidFill>
                          <a:effectLst/>
                          <a:latin typeface="Century Gothic"/>
                          <a:ea typeface="Calibri" panose="020F0502020204030204" pitchFamily="34" charset="0"/>
                          <a:cs typeface="Century Gothic"/>
                        </a:rPr>
                        <a:t>US</a:t>
                      </a:r>
                      <a:r>
                        <a:rPr lang="en-US" sz="1400" b="0" baseline="0" dirty="0">
                          <a:solidFill>
                            <a:schemeClr val="bg1"/>
                          </a:solidFill>
                          <a:effectLst/>
                          <a:latin typeface="Century Gothic"/>
                          <a:ea typeface="Calibri" panose="020F0502020204030204" pitchFamily="34" charset="0"/>
                          <a:cs typeface="Century Gothic"/>
                        </a:rPr>
                        <a:t> History (</a:t>
                      </a:r>
                      <a:r>
                        <a:rPr lang="en-US" sz="1400" b="0" baseline="0" dirty="0" err="1">
                          <a:solidFill>
                            <a:schemeClr val="bg1"/>
                          </a:solidFill>
                          <a:effectLst/>
                          <a:latin typeface="Century Gothic"/>
                          <a:ea typeface="Calibri" panose="020F0502020204030204" pitchFamily="34" charset="0"/>
                          <a:cs typeface="Century Gothic"/>
                        </a:rPr>
                        <a:t>jr.</a:t>
                      </a:r>
                      <a:r>
                        <a:rPr lang="en-US" sz="1400" b="0" baseline="0" dirty="0">
                          <a:solidFill>
                            <a:schemeClr val="bg1"/>
                          </a:solidFill>
                          <a:effectLst/>
                          <a:latin typeface="Century Gothic"/>
                          <a:ea typeface="Calibri" panose="020F0502020204030204" pitchFamily="34" charset="0"/>
                          <a:cs typeface="Century Gothic"/>
                        </a:rPr>
                        <a:t>) Gov./Civics (sr.)</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2.0</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Social Studies………………..</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3.0 or more</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810517192"/>
                  </a:ext>
                </a:extLst>
              </a:tr>
              <a:tr h="819041">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World Language……………</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Not required</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World Language……………</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Depends on the college/university; generally 2.0 or more</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1012617171"/>
                  </a:ext>
                </a:extLst>
              </a:tr>
              <a:tr h="610972">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Fine Arts/Vocational……</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1.0</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Fine Arts/Vocational……..</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Depends on the college/university</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2830563900"/>
                  </a:ext>
                </a:extLst>
              </a:tr>
              <a:tr h="402902">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Physical Education………..</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4.0</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 </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 </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3940271648"/>
                  </a:ext>
                </a:extLst>
              </a:tr>
              <a:tr h="402902">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Health………………………….</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0.5</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a:solidFill>
                            <a:schemeClr val="bg1"/>
                          </a:solidFill>
                          <a:effectLst/>
                          <a:latin typeface="Century Gothic"/>
                          <a:cs typeface="Century Gothic"/>
                        </a:rPr>
                        <a:t> </a:t>
                      </a:r>
                      <a:endParaRPr lang="en-US" sz="1400" b="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 </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3751434787"/>
                  </a:ext>
                </a:extLst>
              </a:tr>
              <a:tr h="402902">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Consumer Education……..</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0.5</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tx1">
                        <a:lumMod val="65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 </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tc>
                  <a:txBody>
                    <a:bodyPr/>
                    <a:lstStyle/>
                    <a:p>
                      <a:pPr marL="0" marR="0">
                        <a:lnSpc>
                          <a:spcPct val="115000"/>
                        </a:lnSpc>
                        <a:spcBef>
                          <a:spcPts val="0"/>
                        </a:spcBef>
                        <a:spcAft>
                          <a:spcPts val="0"/>
                        </a:spcAft>
                      </a:pPr>
                      <a:r>
                        <a:rPr lang="en-US" sz="1400" b="0" dirty="0">
                          <a:solidFill>
                            <a:schemeClr val="bg1"/>
                          </a:solidFill>
                          <a:effectLst/>
                          <a:latin typeface="Century Gothic"/>
                          <a:cs typeface="Century Gothic"/>
                        </a:rPr>
                        <a:t> </a:t>
                      </a:r>
                      <a:endParaRPr lang="en-US" sz="1400" b="0" dirty="0">
                        <a:solidFill>
                          <a:schemeClr val="bg1"/>
                        </a:solidFill>
                        <a:effectLst/>
                        <a:latin typeface="Century Gothic"/>
                        <a:ea typeface="Calibri" panose="020F0502020204030204" pitchFamily="34" charset="0"/>
                        <a:cs typeface="Century Gothic"/>
                      </a:endParaRPr>
                    </a:p>
                  </a:txBody>
                  <a:tcPr marL="57767" marR="57767" marT="0" marB="0">
                    <a:solidFill>
                      <a:schemeClr val="accent6">
                        <a:lumMod val="20000"/>
                        <a:lumOff val="80000"/>
                      </a:schemeClr>
                    </a:solidFill>
                  </a:tcPr>
                </a:tc>
                <a:extLst>
                  <a:ext uri="{0D108BD9-81ED-4DB2-BD59-A6C34878D82A}">
                    <a16:rowId xmlns:a16="http://schemas.microsoft.com/office/drawing/2014/main" val="1867865195"/>
                  </a:ext>
                </a:extLst>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7820" y="6316964"/>
            <a:ext cx="541036" cy="541036"/>
          </a:xfrm>
          <a:prstGeom prst="rect">
            <a:avLst/>
          </a:prstGeom>
        </p:spPr>
      </p:pic>
    </p:spTree>
    <p:extLst>
      <p:ext uri="{BB962C8B-B14F-4D97-AF65-F5344CB8AC3E}">
        <p14:creationId xmlns:p14="http://schemas.microsoft.com/office/powerpoint/2010/main" val="3369361051"/>
      </p:ext>
    </p:extLst>
  </p:cSld>
  <p:clrMapOvr>
    <a:masterClrMapping/>
  </p:clrMapOvr>
  <mc:AlternateContent xmlns:mc="http://schemas.openxmlformats.org/markup-compatibility/2006" xmlns:p14="http://schemas.microsoft.com/office/powerpoint/2010/main">
    <mc:Choice Requires="p14">
      <p:transition spd="slow" p14:dur="3000">
        <p14:glitter pattern="hexago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717"/>
            <a:ext cx="7770813" cy="1167201"/>
          </a:xfrm>
        </p:spPr>
        <p:txBody>
          <a:bodyPr>
            <a:normAutofit/>
          </a:bodyPr>
          <a:lstStyle/>
          <a:p>
            <a:r>
              <a:rPr lang="en-US" dirty="0"/>
              <a:t>Course Selection Timeline</a:t>
            </a:r>
          </a:p>
        </p:txBody>
      </p:sp>
      <p:grpSp>
        <p:nvGrpSpPr>
          <p:cNvPr id="14" name="Group 13"/>
          <p:cNvGrpSpPr/>
          <p:nvPr/>
        </p:nvGrpSpPr>
        <p:grpSpPr>
          <a:xfrm>
            <a:off x="457200" y="1036484"/>
            <a:ext cx="8229600" cy="1594040"/>
            <a:chOff x="0" y="0"/>
            <a:chExt cx="8229600" cy="1594040"/>
          </a:xfrm>
        </p:grpSpPr>
        <p:sp>
          <p:nvSpPr>
            <p:cNvPr id="15" name="Up Arrow Callout 14"/>
            <p:cNvSpPr/>
            <p:nvPr/>
          </p:nvSpPr>
          <p:spPr>
            <a:xfrm rot="10800000">
              <a:off x="0" y="37348"/>
              <a:ext cx="8229600" cy="1556692"/>
            </a:xfrm>
            <a:prstGeom prst="upArrowCallout">
              <a:avLst/>
            </a:prstGeom>
            <a:solidFill>
              <a:srgbClr val="CA132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6" name="Up Arrow Callout 4"/>
            <p:cNvSpPr/>
            <p:nvPr/>
          </p:nvSpPr>
          <p:spPr>
            <a:xfrm>
              <a:off x="0" y="0"/>
              <a:ext cx="8229600" cy="546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latin typeface="Book Antiqua"/>
                  <a:cs typeface="Book Antiqua"/>
                </a:rPr>
                <a:t>Class Meeting (January 29, 2019)</a:t>
              </a:r>
            </a:p>
          </p:txBody>
        </p:sp>
      </p:grpSp>
      <p:grpSp>
        <p:nvGrpSpPr>
          <p:cNvPr id="20" name="Group 19"/>
          <p:cNvGrpSpPr/>
          <p:nvPr/>
        </p:nvGrpSpPr>
        <p:grpSpPr>
          <a:xfrm>
            <a:off x="457202" y="1606098"/>
            <a:ext cx="4114799" cy="465451"/>
            <a:chOff x="0" y="789809"/>
            <a:chExt cx="4114799" cy="465451"/>
          </a:xfrm>
        </p:grpSpPr>
        <p:sp>
          <p:nvSpPr>
            <p:cNvPr id="21" name="Rectangle 20"/>
            <p:cNvSpPr/>
            <p:nvPr/>
          </p:nvSpPr>
          <p:spPr>
            <a:xfrm>
              <a:off x="0" y="789809"/>
              <a:ext cx="4114799" cy="465451"/>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0" y="789809"/>
              <a:ext cx="4114799" cy="4654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a:latin typeface="Century Gothic"/>
                  <a:cs typeface="Century Gothic"/>
                </a:rPr>
                <a:t>Receive course selection sheet 	</a:t>
              </a:r>
            </a:p>
          </p:txBody>
        </p:sp>
      </p:grpSp>
      <p:grpSp>
        <p:nvGrpSpPr>
          <p:cNvPr id="23" name="Group 22"/>
          <p:cNvGrpSpPr/>
          <p:nvPr/>
        </p:nvGrpSpPr>
        <p:grpSpPr>
          <a:xfrm>
            <a:off x="4571998" y="1582883"/>
            <a:ext cx="4114799" cy="484125"/>
            <a:chOff x="4114800" y="547047"/>
            <a:chExt cx="4114799" cy="484125"/>
          </a:xfrm>
        </p:grpSpPr>
        <p:sp>
          <p:nvSpPr>
            <p:cNvPr id="24" name="Rectangle 23"/>
            <p:cNvSpPr/>
            <p:nvPr/>
          </p:nvSpPr>
          <p:spPr>
            <a:xfrm>
              <a:off x="4114800" y="565721"/>
              <a:ext cx="4114799" cy="465451"/>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4114800" y="547047"/>
              <a:ext cx="4114799" cy="4654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a:latin typeface="Century Gothic"/>
                  <a:cs typeface="Century Gothic"/>
                </a:rPr>
                <a:t>Review </a:t>
              </a:r>
              <a:r>
                <a:rPr lang="en-US" sz="1500" kern="1200" dirty="0" err="1">
                  <a:latin typeface="Century Gothic"/>
                  <a:cs typeface="Century Gothic"/>
                </a:rPr>
                <a:t>ppt</a:t>
              </a:r>
              <a:r>
                <a:rPr lang="en-US" sz="1500" kern="1200" dirty="0">
                  <a:latin typeface="Century Gothic"/>
                  <a:cs typeface="Century Gothic"/>
                </a:rPr>
                <a:t> &amp; discuss questions</a:t>
              </a:r>
            </a:p>
          </p:txBody>
        </p:sp>
      </p:grpSp>
      <p:grpSp>
        <p:nvGrpSpPr>
          <p:cNvPr id="26" name="Group 25"/>
          <p:cNvGrpSpPr/>
          <p:nvPr/>
        </p:nvGrpSpPr>
        <p:grpSpPr>
          <a:xfrm>
            <a:off x="457199" y="2658611"/>
            <a:ext cx="8229600" cy="1917814"/>
            <a:chOff x="0" y="1448320"/>
            <a:chExt cx="8229600" cy="1917814"/>
          </a:xfrm>
        </p:grpSpPr>
        <p:sp>
          <p:nvSpPr>
            <p:cNvPr id="27" name="Up Arrow Callout 26"/>
            <p:cNvSpPr/>
            <p:nvPr/>
          </p:nvSpPr>
          <p:spPr>
            <a:xfrm rot="10800000">
              <a:off x="0" y="1448320"/>
              <a:ext cx="8229600" cy="1917814"/>
            </a:xfrm>
            <a:prstGeom prst="upArrowCallout">
              <a:avLst/>
            </a:prstGeom>
            <a:solidFill>
              <a:srgbClr val="CA132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8" name="Up Arrow Callout 4"/>
            <p:cNvSpPr/>
            <p:nvPr/>
          </p:nvSpPr>
          <p:spPr>
            <a:xfrm>
              <a:off x="0" y="1448320"/>
              <a:ext cx="8229600" cy="6731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latin typeface="Book Antiqua"/>
                  <a:cs typeface="Book Antiqua"/>
                </a:rPr>
                <a:t>Meetings with Mrs. Antrim in lab B202 </a:t>
              </a:r>
              <a:r>
                <a:rPr lang="en-US" sz="2200" dirty="0">
                  <a:latin typeface="Book Antiqua"/>
                  <a:cs typeface="Book Antiqua"/>
                </a:rPr>
                <a:t>(</a:t>
              </a:r>
              <a:r>
                <a:rPr lang="en-US" sz="2200" kern="1200" dirty="0">
                  <a:latin typeface="Book Antiqua"/>
                  <a:cs typeface="Book Antiqua"/>
                </a:rPr>
                <a:t>February 4-8, 2019)</a:t>
              </a:r>
            </a:p>
          </p:txBody>
        </p:sp>
      </p:grpSp>
      <p:grpSp>
        <p:nvGrpSpPr>
          <p:cNvPr id="29" name="Group 28"/>
          <p:cNvGrpSpPr/>
          <p:nvPr/>
        </p:nvGrpSpPr>
        <p:grpSpPr>
          <a:xfrm>
            <a:off x="457199" y="3211636"/>
            <a:ext cx="4114799" cy="755739"/>
            <a:chOff x="0" y="2282438"/>
            <a:chExt cx="4114799" cy="755739"/>
          </a:xfrm>
        </p:grpSpPr>
        <p:sp>
          <p:nvSpPr>
            <p:cNvPr id="30" name="Rectangle 29"/>
            <p:cNvSpPr/>
            <p:nvPr/>
          </p:nvSpPr>
          <p:spPr>
            <a:xfrm>
              <a:off x="0" y="2282438"/>
              <a:ext cx="4114799" cy="737065"/>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1" name="Rectangle 30"/>
            <p:cNvSpPr/>
            <p:nvPr/>
          </p:nvSpPr>
          <p:spPr>
            <a:xfrm>
              <a:off x="0" y="2301112"/>
              <a:ext cx="4114799" cy="7370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a:latin typeface="Century Gothic"/>
                  <a:cs typeface="Century Gothic"/>
                </a:rPr>
                <a:t>We will meet during your English class and you will turn in your </a:t>
              </a:r>
              <a:r>
                <a:rPr lang="en-US" sz="1400" b="1" u="sng" kern="1200" dirty="0">
                  <a:latin typeface="Century Gothic"/>
                  <a:cs typeface="Century Gothic"/>
                </a:rPr>
                <a:t>COMPLETED</a:t>
              </a:r>
              <a:r>
                <a:rPr lang="en-US" sz="1400" kern="1200" dirty="0">
                  <a:latin typeface="Century Gothic"/>
                  <a:cs typeface="Century Gothic"/>
                </a:rPr>
                <a:t> Course Selection Sheet 	</a:t>
              </a:r>
            </a:p>
          </p:txBody>
        </p:sp>
      </p:grpSp>
      <p:grpSp>
        <p:nvGrpSpPr>
          <p:cNvPr id="32" name="Group 31"/>
          <p:cNvGrpSpPr/>
          <p:nvPr/>
        </p:nvGrpSpPr>
        <p:grpSpPr>
          <a:xfrm>
            <a:off x="4572001" y="3178957"/>
            <a:ext cx="4114799" cy="774413"/>
            <a:chOff x="4114800" y="1913906"/>
            <a:chExt cx="4114799" cy="774413"/>
          </a:xfrm>
        </p:grpSpPr>
        <p:sp>
          <p:nvSpPr>
            <p:cNvPr id="33" name="Rectangle 32"/>
            <p:cNvSpPr/>
            <p:nvPr/>
          </p:nvSpPr>
          <p:spPr>
            <a:xfrm>
              <a:off x="4114800" y="1951254"/>
              <a:ext cx="4114799" cy="737065"/>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4114800" y="1913906"/>
              <a:ext cx="4114799" cy="7370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a:latin typeface="Century Gothic"/>
                  <a:cs typeface="Century Gothic"/>
                </a:rPr>
                <a:t>You will also review your requests with Mrs. Antrim &amp; complete activities in Naviance</a:t>
              </a:r>
            </a:p>
          </p:txBody>
        </p:sp>
      </p:grpSp>
      <p:grpSp>
        <p:nvGrpSpPr>
          <p:cNvPr id="35" name="Group 34"/>
          <p:cNvGrpSpPr/>
          <p:nvPr/>
        </p:nvGrpSpPr>
        <p:grpSpPr>
          <a:xfrm>
            <a:off x="457202" y="4594945"/>
            <a:ext cx="8229600" cy="1080524"/>
            <a:chOff x="0" y="3302208"/>
            <a:chExt cx="8229600" cy="1080524"/>
          </a:xfrm>
        </p:grpSpPr>
        <p:sp>
          <p:nvSpPr>
            <p:cNvPr id="36" name="Rectangle 35"/>
            <p:cNvSpPr/>
            <p:nvPr/>
          </p:nvSpPr>
          <p:spPr>
            <a:xfrm>
              <a:off x="0" y="3302208"/>
              <a:ext cx="8229600" cy="1080524"/>
            </a:xfrm>
            <a:prstGeom prst="rect">
              <a:avLst/>
            </a:prstGeom>
            <a:solidFill>
              <a:srgbClr val="CA132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7" name="Rectangle 36"/>
            <p:cNvSpPr/>
            <p:nvPr/>
          </p:nvSpPr>
          <p:spPr>
            <a:xfrm>
              <a:off x="0" y="3302208"/>
              <a:ext cx="8229600" cy="5834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latin typeface="Book Antiqua"/>
                  <a:cs typeface="Book Antiqua"/>
                </a:rPr>
                <a:t>March – May 2019</a:t>
              </a:r>
            </a:p>
          </p:txBody>
        </p:sp>
      </p:grpSp>
      <p:grpSp>
        <p:nvGrpSpPr>
          <p:cNvPr id="38" name="Group 37"/>
          <p:cNvGrpSpPr/>
          <p:nvPr/>
        </p:nvGrpSpPr>
        <p:grpSpPr>
          <a:xfrm>
            <a:off x="457200" y="5209879"/>
            <a:ext cx="4114803" cy="471340"/>
            <a:chOff x="-2057402" y="5969503"/>
            <a:chExt cx="4114803" cy="471340"/>
          </a:xfrm>
        </p:grpSpPr>
        <p:sp>
          <p:nvSpPr>
            <p:cNvPr id="39" name="Rectangle 38"/>
            <p:cNvSpPr/>
            <p:nvPr/>
          </p:nvSpPr>
          <p:spPr>
            <a:xfrm>
              <a:off x="-2057398" y="5969503"/>
              <a:ext cx="4114799" cy="465590"/>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40" name="Rectangle 39"/>
            <p:cNvSpPr/>
            <p:nvPr/>
          </p:nvSpPr>
          <p:spPr>
            <a:xfrm>
              <a:off x="-2057402" y="5975253"/>
              <a:ext cx="4114799" cy="4655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a:latin typeface="Century Gothic"/>
                  <a:cs typeface="Century Gothic"/>
                </a:rPr>
                <a:t>Academic Review appointments will continue as well as reviewing requests</a:t>
              </a:r>
            </a:p>
          </p:txBody>
        </p:sp>
      </p:grpSp>
      <p:grpSp>
        <p:nvGrpSpPr>
          <p:cNvPr id="41" name="Group 40"/>
          <p:cNvGrpSpPr/>
          <p:nvPr/>
        </p:nvGrpSpPr>
        <p:grpSpPr>
          <a:xfrm>
            <a:off x="4572003" y="5215776"/>
            <a:ext cx="4114799" cy="487227"/>
            <a:chOff x="6172200" y="5701512"/>
            <a:chExt cx="4114799" cy="487227"/>
          </a:xfrm>
        </p:grpSpPr>
        <p:sp>
          <p:nvSpPr>
            <p:cNvPr id="42" name="Rectangle 41"/>
            <p:cNvSpPr/>
            <p:nvPr/>
          </p:nvSpPr>
          <p:spPr>
            <a:xfrm>
              <a:off x="6172200" y="5701512"/>
              <a:ext cx="4114799" cy="465590"/>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43" name="Rectangle 42"/>
            <p:cNvSpPr/>
            <p:nvPr/>
          </p:nvSpPr>
          <p:spPr>
            <a:xfrm>
              <a:off x="6172200" y="5723149"/>
              <a:ext cx="4114799" cy="4655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a:latin typeface="Century Gothic"/>
                  <a:cs typeface="Century Gothic"/>
                </a:rPr>
                <a:t>Contact Mrs. Antrim for any request changes </a:t>
              </a:r>
              <a:r>
                <a:rPr lang="en-US" sz="1500" b="1" u="sng" kern="1200" dirty="0">
                  <a:latin typeface="Century Gothic"/>
                  <a:cs typeface="Century Gothic"/>
                </a:rPr>
                <a:t>BEFORE May 10, 2019</a:t>
              </a:r>
            </a:p>
          </p:txBody>
        </p:sp>
      </p:grpSp>
      <p:graphicFrame>
        <p:nvGraphicFramePr>
          <p:cNvPr id="44" name="Table 43"/>
          <p:cNvGraphicFramePr>
            <a:graphicFrameLocks noGrp="1"/>
          </p:cNvGraphicFramePr>
          <p:nvPr>
            <p:extLst>
              <p:ext uri="{D42A27DB-BD31-4B8C-83A1-F6EECF244321}">
                <p14:modId xmlns:p14="http://schemas.microsoft.com/office/powerpoint/2010/main" val="1407354981"/>
              </p:ext>
            </p:extLst>
          </p:nvPr>
        </p:nvGraphicFramePr>
        <p:xfrm>
          <a:off x="1696572" y="5982452"/>
          <a:ext cx="6096000" cy="640080"/>
        </p:xfrm>
        <a:graphic>
          <a:graphicData uri="http://schemas.openxmlformats.org/drawingml/2006/table">
            <a:tbl>
              <a:tblPr firstRow="1" bandRow="1">
                <a:tableStyleId>{F5AB1C69-6EDB-4FF4-983F-18BD219EF322}</a:tableStyleId>
              </a:tblPr>
              <a:tblGrid>
                <a:gridCol w="6096000">
                  <a:extLst>
                    <a:ext uri="{9D8B030D-6E8A-4147-A177-3AD203B41FA5}">
                      <a16:colId xmlns:a16="http://schemas.microsoft.com/office/drawing/2014/main" val="20000"/>
                    </a:ext>
                  </a:extLst>
                </a:gridCol>
              </a:tblGrid>
              <a:tr h="370840">
                <a:tc>
                  <a:txBody>
                    <a:bodyPr/>
                    <a:lstStyle/>
                    <a:p>
                      <a:pPr algn="ctr"/>
                      <a:r>
                        <a:rPr lang="en-US" b="0" i="0" dirty="0">
                          <a:solidFill>
                            <a:srgbClr val="FFFFFF"/>
                          </a:solidFill>
                          <a:latin typeface="Century Gothic"/>
                          <a:cs typeface="Century Gothic"/>
                        </a:rPr>
                        <a:t>2019-2020 schedules will be released</a:t>
                      </a:r>
                      <a:r>
                        <a:rPr lang="en-US" b="0" i="0" baseline="0" dirty="0">
                          <a:solidFill>
                            <a:srgbClr val="FFFFFF"/>
                          </a:solidFill>
                          <a:latin typeface="Century Gothic"/>
                          <a:cs typeface="Century Gothic"/>
                        </a:rPr>
                        <a:t> for your review &amp; preparation at least one week before school starts.</a:t>
                      </a:r>
                      <a:endParaRPr lang="en-US" b="0" i="0" dirty="0">
                        <a:solidFill>
                          <a:srgbClr val="FFFFFF"/>
                        </a:solidFill>
                        <a:latin typeface="Century Gothic"/>
                        <a:cs typeface="Century Gothic"/>
                      </a:endParaRPr>
                    </a:p>
                  </a:txBody>
                  <a:tcPr>
                    <a:solidFill>
                      <a:srgbClr val="CA1326"/>
                    </a:solidFill>
                  </a:tcPr>
                </a:tc>
                <a:extLst>
                  <a:ext uri="{0D108BD9-81ED-4DB2-BD59-A6C34878D82A}">
                    <a16:rowId xmlns:a16="http://schemas.microsoft.com/office/drawing/2014/main" val="10000"/>
                  </a:ext>
                </a:extLst>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397" y="6216129"/>
            <a:ext cx="406403" cy="406403"/>
          </a:xfrm>
          <a:prstGeom prst="rect">
            <a:avLst/>
          </a:prstGeom>
        </p:spPr>
      </p:pic>
    </p:spTree>
    <p:extLst>
      <p:ext uri="{BB962C8B-B14F-4D97-AF65-F5344CB8AC3E}">
        <p14:creationId xmlns:p14="http://schemas.microsoft.com/office/powerpoint/2010/main" val="39598713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863" y="-205413"/>
            <a:ext cx="3474137" cy="2166176"/>
          </a:xfrm>
        </p:spPr>
        <p:txBody>
          <a:bodyPr>
            <a:normAutofit/>
          </a:bodyPr>
          <a:lstStyle/>
          <a:p>
            <a:r>
              <a:rPr lang="en-US" sz="6000" b="1" dirty="0">
                <a:solidFill>
                  <a:srgbClr val="D72A3D"/>
                </a:solidFill>
              </a:rPr>
              <a:t>Your Options</a:t>
            </a:r>
          </a:p>
        </p:txBody>
      </p:sp>
      <p:sp>
        <p:nvSpPr>
          <p:cNvPr id="3" name="Content Placeholder 2"/>
          <p:cNvSpPr>
            <a:spLocks noGrp="1"/>
          </p:cNvSpPr>
          <p:nvPr>
            <p:ph idx="1"/>
          </p:nvPr>
        </p:nvSpPr>
        <p:spPr>
          <a:xfrm>
            <a:off x="162887" y="186739"/>
            <a:ext cx="6016298" cy="6671261"/>
          </a:xfrm>
        </p:spPr>
        <p:txBody>
          <a:bodyPr>
            <a:normAutofit/>
          </a:bodyPr>
          <a:lstStyle/>
          <a:p>
            <a:r>
              <a:rPr lang="en-US" sz="2800" b="1" dirty="0">
                <a:solidFill>
                  <a:srgbClr val="698CA2"/>
                </a:solidFill>
              </a:rPr>
              <a:t>Required Classes (3-4)</a:t>
            </a:r>
          </a:p>
          <a:p>
            <a:pPr lvl="1"/>
            <a:r>
              <a:rPr lang="en-US" dirty="0"/>
              <a:t>English 3 (1.0)</a:t>
            </a:r>
          </a:p>
          <a:p>
            <a:pPr lvl="1"/>
            <a:r>
              <a:rPr lang="en-US" dirty="0"/>
              <a:t>Math (1.0; next in the series)</a:t>
            </a:r>
          </a:p>
          <a:p>
            <a:pPr lvl="1"/>
            <a:r>
              <a:rPr lang="en-US" dirty="0"/>
              <a:t>U.S. History (1.0)</a:t>
            </a:r>
          </a:p>
          <a:p>
            <a:pPr lvl="1"/>
            <a:r>
              <a:rPr lang="en-US" dirty="0"/>
              <a:t>PE </a:t>
            </a:r>
            <a:r>
              <a:rPr lang="en-US" i="1" dirty="0"/>
              <a:t>(0 to 1.0; depending on PE waiver for band or  sports)</a:t>
            </a:r>
            <a:endParaRPr lang="en-US" dirty="0"/>
          </a:p>
          <a:p>
            <a:r>
              <a:rPr lang="en-US" sz="2800" b="1" dirty="0">
                <a:solidFill>
                  <a:srgbClr val="698CA2"/>
                </a:solidFill>
              </a:rPr>
              <a:t>Electives (2-3)</a:t>
            </a:r>
          </a:p>
          <a:p>
            <a:pPr lvl="1"/>
            <a:r>
              <a:rPr lang="en-US" b="1" dirty="0"/>
              <a:t>SCIENCE</a:t>
            </a:r>
            <a:r>
              <a:rPr lang="en-US" dirty="0"/>
              <a:t> (1.0; best option)</a:t>
            </a:r>
          </a:p>
          <a:p>
            <a:pPr lvl="1"/>
            <a:r>
              <a:rPr lang="en-US" dirty="0"/>
              <a:t>Consumer Ed. (0.5; if you haven’t taken it)</a:t>
            </a:r>
          </a:p>
          <a:p>
            <a:pPr lvl="1"/>
            <a:r>
              <a:rPr lang="en-US" dirty="0"/>
              <a:t>World Language (1.0)</a:t>
            </a:r>
          </a:p>
          <a:p>
            <a:pPr lvl="1"/>
            <a:r>
              <a:rPr lang="en-US" dirty="0"/>
              <a:t>Art, Music, Business, FCS, Industrial Tech., Health Technology, Social Studies</a:t>
            </a:r>
          </a:p>
          <a:p>
            <a:r>
              <a:rPr lang="en-US" sz="2800" b="1" dirty="0">
                <a:solidFill>
                  <a:srgbClr val="698CA2"/>
                </a:solidFill>
              </a:rPr>
              <a:t>Alternatives (2)</a:t>
            </a:r>
          </a:p>
          <a:p>
            <a:pPr lvl="1"/>
            <a:r>
              <a:rPr lang="en-US" dirty="0"/>
              <a:t>You will note your top alternative classes in case of scheduling conflicts.</a:t>
            </a:r>
          </a:p>
        </p:txBody>
      </p:sp>
      <p:pic>
        <p:nvPicPr>
          <p:cNvPr id="4" name="Picture 3" descr="Screen Clippi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23157" y="4017280"/>
            <a:ext cx="2953633" cy="2766024"/>
          </a:xfrm>
          <a:prstGeom prst="rect">
            <a:avLst/>
          </a:prstGeom>
        </p:spPr>
      </p:pic>
      <p:pic>
        <p:nvPicPr>
          <p:cNvPr id="5" name="Picture 3" descr="C:\Users\emurphy\AppData\Local\Microsoft\Windows\Temporary Internet Files\Content.IE5\7ULB4ZK7\Information_example_page2_300px[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772813" y="2848880"/>
            <a:ext cx="1752600" cy="11684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01" y="6479853"/>
            <a:ext cx="303451" cy="303451"/>
          </a:xfrm>
          <a:prstGeom prst="rect">
            <a:avLst/>
          </a:prstGeom>
        </p:spPr>
      </p:pic>
    </p:spTree>
    <p:extLst>
      <p:ext uri="{BB962C8B-B14F-4D97-AF65-F5344CB8AC3E}">
        <p14:creationId xmlns:p14="http://schemas.microsoft.com/office/powerpoint/2010/main" val="189084277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690348"/>
          </a:xfrm>
        </p:spPr>
        <p:txBody>
          <a:bodyPr>
            <a:normAutofit/>
          </a:bodyPr>
          <a:lstStyle/>
          <a:p>
            <a:r>
              <a:rPr lang="en-US" dirty="0">
                <a:solidFill>
                  <a:schemeClr val="accent3"/>
                </a:solidFill>
              </a:rPr>
              <a:t>Honors Information &amp; General Course Sequences</a:t>
            </a:r>
          </a:p>
        </p:txBody>
      </p:sp>
      <p:grpSp>
        <p:nvGrpSpPr>
          <p:cNvPr id="4" name="Group 3"/>
          <p:cNvGrpSpPr/>
          <p:nvPr/>
        </p:nvGrpSpPr>
        <p:grpSpPr>
          <a:xfrm>
            <a:off x="1242556" y="2121401"/>
            <a:ext cx="3510092" cy="514474"/>
            <a:chOff x="518656" y="501"/>
            <a:chExt cx="3510092" cy="514474"/>
          </a:xfrm>
        </p:grpSpPr>
        <p:sp>
          <p:nvSpPr>
            <p:cNvPr id="32" name="Chevron 31"/>
            <p:cNvSpPr/>
            <p:nvPr/>
          </p:nvSpPr>
          <p:spPr>
            <a:xfrm>
              <a:off x="518656" y="501"/>
              <a:ext cx="3510092" cy="514474"/>
            </a:xfrm>
            <a:prstGeom prst="chevron">
              <a:avLst/>
            </a:prstGeom>
            <a:solidFill>
              <a:srgbClr val="D72A3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Chevron 4"/>
            <p:cNvSpPr/>
            <p:nvPr/>
          </p:nvSpPr>
          <p:spPr>
            <a:xfrm>
              <a:off x="775893" y="501"/>
              <a:ext cx="2995618" cy="514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kern="1200" dirty="0">
                  <a:latin typeface="Georgia" panose="02040502050405020303" pitchFamily="18" charset="0"/>
                </a:rPr>
                <a:t>IAG 2</a:t>
              </a:r>
            </a:p>
          </p:txBody>
        </p:sp>
      </p:grpSp>
      <p:grpSp>
        <p:nvGrpSpPr>
          <p:cNvPr id="5" name="Group 4"/>
          <p:cNvGrpSpPr/>
          <p:nvPr/>
        </p:nvGrpSpPr>
        <p:grpSpPr>
          <a:xfrm>
            <a:off x="4727794" y="2165131"/>
            <a:ext cx="2913376" cy="427013"/>
            <a:chOff x="4003894" y="44231"/>
            <a:chExt cx="2913376" cy="427013"/>
          </a:xfrm>
        </p:grpSpPr>
        <p:sp>
          <p:nvSpPr>
            <p:cNvPr id="30" name="Chevron 29"/>
            <p:cNvSpPr/>
            <p:nvPr/>
          </p:nvSpPr>
          <p:spPr>
            <a:xfrm>
              <a:off x="4003894" y="44231"/>
              <a:ext cx="2913376" cy="427013"/>
            </a:xfrm>
            <a:prstGeom prst="chevron">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1" name="Chevron 6"/>
            <p:cNvSpPr/>
            <p:nvPr/>
          </p:nvSpPr>
          <p:spPr>
            <a:xfrm>
              <a:off x="4217401" y="44231"/>
              <a:ext cx="2486363" cy="4270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2400" kern="1200" dirty="0"/>
                <a:t>IAG 3</a:t>
              </a:r>
            </a:p>
          </p:txBody>
        </p:sp>
      </p:grpSp>
      <p:grpSp>
        <p:nvGrpSpPr>
          <p:cNvPr id="6" name="Group 5"/>
          <p:cNvGrpSpPr/>
          <p:nvPr/>
        </p:nvGrpSpPr>
        <p:grpSpPr>
          <a:xfrm>
            <a:off x="1242556" y="2646581"/>
            <a:ext cx="3510092" cy="514474"/>
            <a:chOff x="518656" y="525681"/>
            <a:chExt cx="3510092" cy="514474"/>
          </a:xfrm>
          <a:solidFill>
            <a:srgbClr val="D72A3D"/>
          </a:solidFill>
        </p:grpSpPr>
        <p:sp>
          <p:nvSpPr>
            <p:cNvPr id="28" name="Chevron 27"/>
            <p:cNvSpPr/>
            <p:nvPr/>
          </p:nvSpPr>
          <p:spPr>
            <a:xfrm>
              <a:off x="518656" y="525681"/>
              <a:ext cx="3510092" cy="514474"/>
            </a:xfrm>
            <a:prstGeom prst="chevron">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Chevron 8"/>
            <p:cNvSpPr/>
            <p:nvPr/>
          </p:nvSpPr>
          <p:spPr>
            <a:xfrm>
              <a:off x="775893" y="525681"/>
              <a:ext cx="2995618" cy="5144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kern="1200" dirty="0">
                  <a:latin typeface="Georgia" panose="02040502050405020303" pitchFamily="18" charset="0"/>
                </a:rPr>
                <a:t>Geometry</a:t>
              </a:r>
            </a:p>
          </p:txBody>
        </p:sp>
      </p:grpSp>
      <p:grpSp>
        <p:nvGrpSpPr>
          <p:cNvPr id="7" name="Group 6"/>
          <p:cNvGrpSpPr/>
          <p:nvPr/>
        </p:nvGrpSpPr>
        <p:grpSpPr>
          <a:xfrm>
            <a:off x="4727794" y="2690312"/>
            <a:ext cx="2913376" cy="427013"/>
            <a:chOff x="4003894" y="569412"/>
            <a:chExt cx="2913376" cy="427013"/>
          </a:xfrm>
        </p:grpSpPr>
        <p:sp>
          <p:nvSpPr>
            <p:cNvPr id="26" name="Chevron 25"/>
            <p:cNvSpPr/>
            <p:nvPr/>
          </p:nvSpPr>
          <p:spPr>
            <a:xfrm>
              <a:off x="4003894" y="569412"/>
              <a:ext cx="2913376" cy="427013"/>
            </a:xfrm>
            <a:prstGeom prst="chevron">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7" name="Chevron 10"/>
            <p:cNvSpPr/>
            <p:nvPr/>
          </p:nvSpPr>
          <p:spPr>
            <a:xfrm>
              <a:off x="4217401" y="569412"/>
              <a:ext cx="2486363" cy="4270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1430" rIns="0" bIns="11430" numCol="1" spcCol="1270" anchor="ctr" anchorCtr="0">
              <a:noAutofit/>
            </a:bodyPr>
            <a:lstStyle/>
            <a:p>
              <a:pPr lvl="0" algn="ctr" defTabSz="800100">
                <a:lnSpc>
                  <a:spcPct val="100000"/>
                </a:lnSpc>
                <a:spcBef>
                  <a:spcPct val="0"/>
                </a:spcBef>
                <a:spcAft>
                  <a:spcPts val="0"/>
                </a:spcAft>
              </a:pPr>
              <a:r>
                <a:rPr lang="en-US" sz="1600" kern="1200" dirty="0"/>
                <a:t>Algebra 2 or </a:t>
              </a:r>
            </a:p>
            <a:p>
              <a:pPr lvl="0" algn="ctr" defTabSz="800100">
                <a:lnSpc>
                  <a:spcPct val="100000"/>
                </a:lnSpc>
                <a:spcBef>
                  <a:spcPct val="0"/>
                </a:spcBef>
                <a:spcAft>
                  <a:spcPts val="0"/>
                </a:spcAft>
              </a:pPr>
              <a:r>
                <a:rPr lang="en-US" sz="1600" kern="1200" dirty="0"/>
                <a:t>Honors Algebra 2 </a:t>
              </a:r>
            </a:p>
          </p:txBody>
        </p:sp>
      </p:grpSp>
      <p:grpSp>
        <p:nvGrpSpPr>
          <p:cNvPr id="8" name="Group 7"/>
          <p:cNvGrpSpPr/>
          <p:nvPr/>
        </p:nvGrpSpPr>
        <p:grpSpPr>
          <a:xfrm>
            <a:off x="1242556" y="3171762"/>
            <a:ext cx="3510092" cy="514474"/>
            <a:chOff x="518656" y="1050862"/>
            <a:chExt cx="3510092" cy="514474"/>
          </a:xfrm>
          <a:solidFill>
            <a:srgbClr val="D72A3D"/>
          </a:solidFill>
        </p:grpSpPr>
        <p:sp>
          <p:nvSpPr>
            <p:cNvPr id="24" name="Chevron 23"/>
            <p:cNvSpPr/>
            <p:nvPr/>
          </p:nvSpPr>
          <p:spPr>
            <a:xfrm>
              <a:off x="518656" y="1050862"/>
              <a:ext cx="3510092" cy="514474"/>
            </a:xfrm>
            <a:prstGeom prst="chevron">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5" name="Chevron 12"/>
            <p:cNvSpPr/>
            <p:nvPr/>
          </p:nvSpPr>
          <p:spPr>
            <a:xfrm>
              <a:off x="775893" y="1050862"/>
              <a:ext cx="2995618" cy="5144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kern="1200" dirty="0">
                  <a:latin typeface="Georgia" panose="02040502050405020303" pitchFamily="18" charset="0"/>
                </a:rPr>
                <a:t>Honors Algebra 2</a:t>
              </a:r>
            </a:p>
          </p:txBody>
        </p:sp>
      </p:grpSp>
      <p:grpSp>
        <p:nvGrpSpPr>
          <p:cNvPr id="9" name="Group 8"/>
          <p:cNvGrpSpPr/>
          <p:nvPr/>
        </p:nvGrpSpPr>
        <p:grpSpPr>
          <a:xfrm>
            <a:off x="4727794" y="3215493"/>
            <a:ext cx="2913376" cy="427013"/>
            <a:chOff x="4003894" y="1094593"/>
            <a:chExt cx="2913376" cy="427013"/>
          </a:xfrm>
        </p:grpSpPr>
        <p:sp>
          <p:nvSpPr>
            <p:cNvPr id="22" name="Chevron 21"/>
            <p:cNvSpPr/>
            <p:nvPr/>
          </p:nvSpPr>
          <p:spPr>
            <a:xfrm>
              <a:off x="4003894" y="1094593"/>
              <a:ext cx="2913376" cy="427013"/>
            </a:xfrm>
            <a:prstGeom prst="chevron">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3" name="Chevron 14"/>
            <p:cNvSpPr/>
            <p:nvPr/>
          </p:nvSpPr>
          <p:spPr>
            <a:xfrm>
              <a:off x="4217401" y="1094593"/>
              <a:ext cx="2486363" cy="4270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a:t>Honors Pre-Calculus</a:t>
              </a:r>
            </a:p>
          </p:txBody>
        </p:sp>
      </p:grpSp>
      <p:grpSp>
        <p:nvGrpSpPr>
          <p:cNvPr id="10" name="Group 9"/>
          <p:cNvGrpSpPr/>
          <p:nvPr/>
        </p:nvGrpSpPr>
        <p:grpSpPr>
          <a:xfrm>
            <a:off x="1242556" y="3696943"/>
            <a:ext cx="3510092" cy="514474"/>
            <a:chOff x="518656" y="1576043"/>
            <a:chExt cx="3510092" cy="514474"/>
          </a:xfrm>
          <a:solidFill>
            <a:srgbClr val="D72A3D"/>
          </a:solidFill>
        </p:grpSpPr>
        <p:sp>
          <p:nvSpPr>
            <p:cNvPr id="20" name="Chevron 19"/>
            <p:cNvSpPr/>
            <p:nvPr/>
          </p:nvSpPr>
          <p:spPr>
            <a:xfrm>
              <a:off x="518656" y="1576043"/>
              <a:ext cx="3510092" cy="514474"/>
            </a:xfrm>
            <a:prstGeom prst="chevron">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1" name="Chevron 16"/>
            <p:cNvSpPr/>
            <p:nvPr/>
          </p:nvSpPr>
          <p:spPr>
            <a:xfrm>
              <a:off x="775893" y="1576043"/>
              <a:ext cx="2995618" cy="5144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kern="1200" dirty="0">
                  <a:latin typeface="Georgia" panose="02040502050405020303" pitchFamily="18" charset="0"/>
                </a:rPr>
                <a:t>Science</a:t>
              </a:r>
            </a:p>
          </p:txBody>
        </p:sp>
      </p:grpSp>
      <p:grpSp>
        <p:nvGrpSpPr>
          <p:cNvPr id="11" name="Group 10"/>
          <p:cNvGrpSpPr/>
          <p:nvPr/>
        </p:nvGrpSpPr>
        <p:grpSpPr>
          <a:xfrm>
            <a:off x="4727794" y="3740673"/>
            <a:ext cx="3173649" cy="427013"/>
            <a:chOff x="4003894" y="1619773"/>
            <a:chExt cx="3173649" cy="427013"/>
          </a:xfrm>
        </p:grpSpPr>
        <p:sp>
          <p:nvSpPr>
            <p:cNvPr id="18" name="Chevron 17"/>
            <p:cNvSpPr/>
            <p:nvPr/>
          </p:nvSpPr>
          <p:spPr>
            <a:xfrm>
              <a:off x="4003894" y="1619773"/>
              <a:ext cx="3173649" cy="427013"/>
            </a:xfrm>
            <a:prstGeom prst="chevron">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9" name="Chevron 18"/>
            <p:cNvSpPr/>
            <p:nvPr/>
          </p:nvSpPr>
          <p:spPr>
            <a:xfrm>
              <a:off x="4217401" y="1619773"/>
              <a:ext cx="2746636" cy="4270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sz="1100" kern="1200" dirty="0"/>
                <a:t>Select your class, ask your teacher for advice &amp; review the course description guide for specifics on pre-requisites</a:t>
              </a:r>
            </a:p>
          </p:txBody>
        </p:sp>
      </p:grpSp>
      <p:grpSp>
        <p:nvGrpSpPr>
          <p:cNvPr id="12" name="Group 11"/>
          <p:cNvGrpSpPr/>
          <p:nvPr/>
        </p:nvGrpSpPr>
        <p:grpSpPr>
          <a:xfrm>
            <a:off x="1242556" y="4222124"/>
            <a:ext cx="3510092" cy="514474"/>
            <a:chOff x="518656" y="2101224"/>
            <a:chExt cx="3510092" cy="514474"/>
          </a:xfrm>
        </p:grpSpPr>
        <p:sp>
          <p:nvSpPr>
            <p:cNvPr id="16" name="Chevron 15"/>
            <p:cNvSpPr/>
            <p:nvPr/>
          </p:nvSpPr>
          <p:spPr>
            <a:xfrm>
              <a:off x="518656" y="2101224"/>
              <a:ext cx="3510092" cy="514474"/>
            </a:xfrm>
            <a:prstGeom prst="chevron">
              <a:avLst/>
            </a:prstGeom>
            <a:solidFill>
              <a:srgbClr val="D72A3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7" name="Chevron 20"/>
            <p:cNvSpPr/>
            <p:nvPr/>
          </p:nvSpPr>
          <p:spPr>
            <a:xfrm>
              <a:off x="775893" y="2101224"/>
              <a:ext cx="2995618" cy="514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kern="1200" dirty="0">
                  <a:latin typeface="Georgia" panose="02040502050405020303" pitchFamily="18" charset="0"/>
                </a:rPr>
                <a:t>PE</a:t>
              </a:r>
            </a:p>
          </p:txBody>
        </p:sp>
      </p:grpSp>
      <p:grpSp>
        <p:nvGrpSpPr>
          <p:cNvPr id="13" name="Group 12"/>
          <p:cNvGrpSpPr/>
          <p:nvPr/>
        </p:nvGrpSpPr>
        <p:grpSpPr>
          <a:xfrm>
            <a:off x="4727794" y="4265854"/>
            <a:ext cx="2913376" cy="427013"/>
            <a:chOff x="4003894" y="2144954"/>
            <a:chExt cx="2913376" cy="427013"/>
          </a:xfrm>
        </p:grpSpPr>
        <p:sp>
          <p:nvSpPr>
            <p:cNvPr id="14" name="Chevron 13"/>
            <p:cNvSpPr/>
            <p:nvPr/>
          </p:nvSpPr>
          <p:spPr>
            <a:xfrm>
              <a:off x="4003894" y="2144954"/>
              <a:ext cx="2913376" cy="427013"/>
            </a:xfrm>
            <a:prstGeom prst="chevron">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Chevron 22"/>
            <p:cNvSpPr/>
            <p:nvPr/>
          </p:nvSpPr>
          <p:spPr>
            <a:xfrm>
              <a:off x="4217401" y="2144954"/>
              <a:ext cx="2486363" cy="4270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200" dirty="0"/>
                <a:t>Team Sports, Adventure/Outdoor, Strength Training, Personal Fitness</a:t>
              </a:r>
              <a:endParaRPr lang="en-US" sz="1200" kern="1200" dirty="0"/>
            </a:p>
          </p:txBody>
        </p:sp>
      </p:grpSp>
      <p:sp>
        <p:nvSpPr>
          <p:cNvPr id="34" name="Rectangle 33"/>
          <p:cNvSpPr/>
          <p:nvPr/>
        </p:nvSpPr>
        <p:spPr>
          <a:xfrm>
            <a:off x="205431" y="4987229"/>
            <a:ext cx="8721466" cy="1477328"/>
          </a:xfrm>
          <a:prstGeom prst="rect">
            <a:avLst/>
          </a:prstGeom>
        </p:spPr>
        <p:txBody>
          <a:bodyPr wrap="square">
            <a:spAutoFit/>
          </a:bodyPr>
          <a:lstStyle/>
          <a:p>
            <a:pPr algn="ctr"/>
            <a:r>
              <a:rPr lang="en-US" dirty="0">
                <a:cs typeface="Times New Roman" panose="02020603050405020304" pitchFamily="18" charset="0"/>
              </a:rPr>
              <a:t>Honors courses require an application – be sure you are meeting deadlines if you are pursuing honors placement. Talk to your teachers! </a:t>
            </a:r>
          </a:p>
          <a:p>
            <a:pPr algn="ctr"/>
            <a:r>
              <a:rPr lang="en-US" i="1" dirty="0">
                <a:cs typeface="Times New Roman" panose="02020603050405020304" pitchFamily="18" charset="0"/>
              </a:rPr>
              <a:t>*Most deadlines have already passed.</a:t>
            </a:r>
          </a:p>
          <a:p>
            <a:pPr algn="ctr"/>
            <a:endParaRPr lang="en-US" i="1" dirty="0">
              <a:cs typeface="Times New Roman" panose="02020603050405020304" pitchFamily="18" charset="0"/>
            </a:endParaRPr>
          </a:p>
          <a:p>
            <a:pPr algn="ctr"/>
            <a:r>
              <a:rPr lang="en-US" b="1" dirty="0">
                <a:cs typeface="Times New Roman" panose="02020603050405020304" pitchFamily="18" charset="0"/>
              </a:rPr>
              <a:t>I will have CORE course recommendations for you when we meet in February</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39" y="6464557"/>
            <a:ext cx="312273" cy="312273"/>
          </a:xfrm>
          <a:prstGeom prst="rect">
            <a:avLst/>
          </a:prstGeom>
        </p:spPr>
      </p:pic>
    </p:spTree>
    <p:extLst>
      <p:ext uri="{BB962C8B-B14F-4D97-AF65-F5344CB8AC3E}">
        <p14:creationId xmlns:p14="http://schemas.microsoft.com/office/powerpoint/2010/main" val="11074770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3781"/>
            <a:ext cx="7770813" cy="1429871"/>
          </a:xfrm>
        </p:spPr>
        <p:txBody>
          <a:bodyPr/>
          <a:lstStyle/>
          <a:p>
            <a:r>
              <a:rPr lang="en-US" b="1" dirty="0">
                <a:solidFill>
                  <a:srgbClr val="D72A3D"/>
                </a:solidFill>
              </a:rPr>
              <a:t>Dual Credit Information</a:t>
            </a:r>
          </a:p>
        </p:txBody>
      </p:sp>
      <p:graphicFrame>
        <p:nvGraphicFramePr>
          <p:cNvPr id="4" name="Diagram 3"/>
          <p:cNvGraphicFramePr/>
          <p:nvPr>
            <p:extLst>
              <p:ext uri="{D42A27DB-BD31-4B8C-83A1-F6EECF244321}">
                <p14:modId xmlns:p14="http://schemas.microsoft.com/office/powerpoint/2010/main" val="2383796151"/>
              </p:ext>
            </p:extLst>
          </p:nvPr>
        </p:nvGraphicFramePr>
        <p:xfrm>
          <a:off x="-91884" y="2404258"/>
          <a:ext cx="4114800" cy="373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3854841" y="2404258"/>
            <a:ext cx="4953000" cy="329320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latin typeface="Georgia" panose="02040502050405020303" pitchFamily="18" charset="0"/>
              </a:rPr>
              <a:t>Some Dual Credit Course Options</a:t>
            </a:r>
          </a:p>
          <a:p>
            <a:pPr marL="285750" indent="-285750">
              <a:buFont typeface="Wingdings" panose="05000000000000000000" pitchFamily="2" charset="2"/>
              <a:buChar char="q"/>
            </a:pPr>
            <a:r>
              <a:rPr lang="en-US" sz="1600" dirty="0">
                <a:latin typeface="Georgia" panose="02040502050405020303" pitchFamily="18" charset="0"/>
              </a:rPr>
              <a:t>Ceramics</a:t>
            </a:r>
          </a:p>
          <a:p>
            <a:pPr marL="285750" indent="-285750">
              <a:buFont typeface="Wingdings" panose="05000000000000000000" pitchFamily="2" charset="2"/>
              <a:buChar char="q"/>
            </a:pPr>
            <a:r>
              <a:rPr lang="en-US" sz="1600" dirty="0">
                <a:latin typeface="Georgia" panose="02040502050405020303" pitchFamily="18" charset="0"/>
              </a:rPr>
              <a:t>Intro to Statistics</a:t>
            </a:r>
          </a:p>
          <a:p>
            <a:pPr marL="285750" indent="-285750">
              <a:buFont typeface="Wingdings" panose="05000000000000000000" pitchFamily="2" charset="2"/>
              <a:buChar char="q"/>
            </a:pPr>
            <a:r>
              <a:rPr lang="en-US" sz="1600" dirty="0">
                <a:latin typeface="Georgia" panose="02040502050405020303" pitchFamily="18" charset="0"/>
              </a:rPr>
              <a:t>Hon/AP Environmental Science</a:t>
            </a:r>
          </a:p>
          <a:p>
            <a:pPr marL="285750" indent="-285750">
              <a:buFont typeface="Wingdings" panose="05000000000000000000" pitchFamily="2" charset="2"/>
              <a:buChar char="q"/>
            </a:pPr>
            <a:r>
              <a:rPr lang="en-US" sz="1600" dirty="0">
                <a:latin typeface="Georgia" panose="02040502050405020303" pitchFamily="18" charset="0"/>
              </a:rPr>
              <a:t>Art Appreciation</a:t>
            </a:r>
          </a:p>
          <a:p>
            <a:pPr marL="285750" indent="-285750">
              <a:buFont typeface="Wingdings" panose="05000000000000000000" pitchFamily="2" charset="2"/>
              <a:buChar char="q"/>
            </a:pPr>
            <a:r>
              <a:rPr lang="en-US" sz="1600" dirty="0">
                <a:latin typeface="Georgia" panose="02040502050405020303" pitchFamily="18" charset="0"/>
              </a:rPr>
              <a:t>Music Appreciation</a:t>
            </a:r>
          </a:p>
          <a:p>
            <a:pPr marL="285750" indent="-285750">
              <a:buFont typeface="Wingdings" panose="05000000000000000000" pitchFamily="2" charset="2"/>
              <a:buChar char="q"/>
            </a:pPr>
            <a:r>
              <a:rPr lang="en-US" sz="1600" dirty="0">
                <a:latin typeface="Georgia" panose="02040502050405020303" pitchFamily="18" charset="0"/>
              </a:rPr>
              <a:t>CNA</a:t>
            </a:r>
          </a:p>
          <a:p>
            <a:pPr marL="285750" indent="-285750">
              <a:buFont typeface="Wingdings" panose="05000000000000000000" pitchFamily="2" charset="2"/>
              <a:buChar char="q"/>
            </a:pPr>
            <a:r>
              <a:rPr lang="en-US" sz="1600" dirty="0">
                <a:latin typeface="Georgia" panose="02040502050405020303" pitchFamily="18" charset="0"/>
              </a:rPr>
              <a:t>Medical Terminology</a:t>
            </a:r>
          </a:p>
          <a:p>
            <a:pPr marL="285750" indent="-285750">
              <a:buFont typeface="Wingdings" panose="05000000000000000000" pitchFamily="2" charset="2"/>
              <a:buChar char="q"/>
            </a:pPr>
            <a:r>
              <a:rPr lang="en-US" sz="1600" dirty="0">
                <a:latin typeface="Georgia" panose="02040502050405020303" pitchFamily="18" charset="0"/>
              </a:rPr>
              <a:t>Electrical Trades</a:t>
            </a:r>
          </a:p>
          <a:p>
            <a:pPr marL="285750" indent="-285750">
              <a:buFont typeface="Wingdings" panose="05000000000000000000" pitchFamily="2" charset="2"/>
              <a:buChar char="q"/>
            </a:pPr>
            <a:r>
              <a:rPr lang="en-US" sz="1600" dirty="0">
                <a:latin typeface="Georgia" panose="02040502050405020303" pitchFamily="18" charset="0"/>
              </a:rPr>
              <a:t>German 3 (or Honors German 3)</a:t>
            </a:r>
          </a:p>
          <a:p>
            <a:pPr marL="285750" indent="-285750">
              <a:buFont typeface="Wingdings" panose="05000000000000000000" pitchFamily="2" charset="2"/>
              <a:buChar char="q"/>
            </a:pPr>
            <a:r>
              <a:rPr lang="en-US" sz="1600" dirty="0">
                <a:latin typeface="Georgia" panose="02040502050405020303" pitchFamily="18" charset="0"/>
              </a:rPr>
              <a:t>German 4 (or Honors German 4)</a:t>
            </a:r>
          </a:p>
          <a:p>
            <a:pPr marL="285750" indent="-285750">
              <a:buFont typeface="Wingdings" panose="05000000000000000000" pitchFamily="2" charset="2"/>
              <a:buChar char="q"/>
            </a:pPr>
            <a:r>
              <a:rPr lang="en-US" sz="1600" dirty="0">
                <a:latin typeface="Georgia" panose="02040502050405020303" pitchFamily="18" charset="0"/>
              </a:rPr>
              <a:t>Spanish 3 (or Honors Spanish 3)</a:t>
            </a:r>
          </a:p>
          <a:p>
            <a:pPr marL="285750" indent="-285750">
              <a:buFont typeface="Wingdings" panose="05000000000000000000" pitchFamily="2" charset="2"/>
              <a:buChar char="q"/>
            </a:pPr>
            <a:r>
              <a:rPr lang="en-US" sz="1600" dirty="0">
                <a:latin typeface="Georgia" panose="02040502050405020303" pitchFamily="18" charset="0"/>
              </a:rPr>
              <a:t>Spanish 4 (or Honors or AP Spanish 4)</a:t>
            </a:r>
          </a:p>
        </p:txBody>
      </p:sp>
      <p:sp>
        <p:nvSpPr>
          <p:cNvPr id="6" name="Rectangle 5"/>
          <p:cNvSpPr/>
          <p:nvPr/>
        </p:nvSpPr>
        <p:spPr>
          <a:xfrm>
            <a:off x="3585699" y="5743888"/>
            <a:ext cx="5397225" cy="1077218"/>
          </a:xfrm>
          <a:prstGeom prst="rect">
            <a:avLst/>
          </a:prstGeom>
        </p:spPr>
        <p:txBody>
          <a:bodyPr wrap="square">
            <a:spAutoFit/>
          </a:bodyPr>
          <a:lstStyle/>
          <a:p>
            <a:pPr algn="ctr"/>
            <a:r>
              <a:rPr lang="en-US" sz="1600" dirty="0">
                <a:latin typeface="Georgia" panose="02040502050405020303" pitchFamily="18" charset="0"/>
                <a:hlinkClick r:id="rId10"/>
              </a:rPr>
              <a:t>Visit the JALC Schedule Website for Dual Enrollment course options.</a:t>
            </a:r>
            <a:r>
              <a:rPr lang="en-US" sz="1600" dirty="0">
                <a:latin typeface="Georgia" panose="02040502050405020303" pitchFamily="18" charset="0"/>
              </a:rPr>
              <a:t> </a:t>
            </a:r>
          </a:p>
          <a:p>
            <a:pPr algn="ctr"/>
            <a:r>
              <a:rPr lang="en-US" sz="1600" dirty="0">
                <a:latin typeface="Georgia" panose="02040502050405020303" pitchFamily="18" charset="0"/>
              </a:rPr>
              <a:t>A 2.25 cumulative GPA is required to take a Dual Enrollment Course. </a:t>
            </a:r>
          </a:p>
        </p:txBody>
      </p:sp>
      <p:sp>
        <p:nvSpPr>
          <p:cNvPr id="7" name="Rectangle 6"/>
          <p:cNvSpPr/>
          <p:nvPr/>
        </p:nvSpPr>
        <p:spPr>
          <a:xfrm>
            <a:off x="76200" y="1028357"/>
            <a:ext cx="8906724" cy="1061829"/>
          </a:xfrm>
          <a:prstGeom prst="rect">
            <a:avLst/>
          </a:prstGeom>
        </p:spPr>
        <p:txBody>
          <a:bodyPr wrap="square">
            <a:spAutoFit/>
          </a:bodyPr>
          <a:lstStyle/>
          <a:p>
            <a:pPr algn="ctr"/>
            <a:r>
              <a:rPr lang="en-US" sz="2100" dirty="0">
                <a:cs typeface="Times New Roman" panose="02020603050405020304" pitchFamily="18" charset="0"/>
              </a:rPr>
              <a:t>Dual Credit courses require a Registration Sheet &amp; test scores. Be sure you meet all of the requirements by the posted deadlines or you will not be able to enroll in a Dual Credit course.</a:t>
            </a:r>
            <a:endParaRPr lang="en-US" sz="2100" i="1" dirty="0">
              <a:cs typeface="Times New Roman" panose="02020603050405020304" pitchFamily="18"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449" y="6461977"/>
            <a:ext cx="359129" cy="359129"/>
          </a:xfrm>
          <a:prstGeom prst="rect">
            <a:avLst/>
          </a:prstGeom>
        </p:spPr>
      </p:pic>
    </p:spTree>
    <p:extLst>
      <p:ext uri="{BB962C8B-B14F-4D97-AF65-F5344CB8AC3E}">
        <p14:creationId xmlns:p14="http://schemas.microsoft.com/office/powerpoint/2010/main" val="29701599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D72A3D"/>
                </a:solidFill>
              </a:rPr>
              <a:t>Summer Honors Institute with John A. Logan College</a:t>
            </a:r>
          </a:p>
        </p:txBody>
      </p:sp>
      <p:sp>
        <p:nvSpPr>
          <p:cNvPr id="3" name="Content Placeholder 2"/>
          <p:cNvSpPr>
            <a:spLocks noGrp="1"/>
          </p:cNvSpPr>
          <p:nvPr>
            <p:ph idx="1"/>
          </p:nvPr>
        </p:nvSpPr>
        <p:spPr>
          <a:xfrm>
            <a:off x="184076" y="1711624"/>
            <a:ext cx="8762042" cy="4932423"/>
          </a:xfrm>
        </p:spPr>
        <p:txBody>
          <a:bodyPr>
            <a:normAutofit lnSpcReduction="10000"/>
          </a:bodyPr>
          <a:lstStyle/>
          <a:p>
            <a:r>
              <a:rPr lang="en-US" dirty="0"/>
              <a:t>Students with a GPA of 3.25 and above qualify and should have received an email from Mrs. </a:t>
            </a:r>
            <a:r>
              <a:rPr lang="en-US" dirty="0" err="1"/>
              <a:t>Sabens</a:t>
            </a:r>
            <a:r>
              <a:rPr lang="en-US" dirty="0"/>
              <a:t>, the Dual Credit/Enrollment Coordinator, with all the necessary information.</a:t>
            </a:r>
          </a:p>
          <a:p>
            <a:r>
              <a:rPr lang="en-US" u="sng" dirty="0"/>
              <a:t>Next steps</a:t>
            </a:r>
            <a:r>
              <a:rPr lang="en-US" dirty="0"/>
              <a:t>, wait for John A. Logan to release their summer courses, then complete the Registration Form</a:t>
            </a:r>
          </a:p>
          <a:p>
            <a:pPr lvl="1"/>
            <a:r>
              <a:rPr lang="en-US" dirty="0"/>
              <a:t>which can be found in your email or the Counseling Main Office </a:t>
            </a:r>
          </a:p>
          <a:p>
            <a:r>
              <a:rPr lang="en-US" dirty="0"/>
              <a:t>Take the ACCUPLACER exam (April 29 or 30)</a:t>
            </a:r>
          </a:p>
          <a:p>
            <a:pPr lvl="1"/>
            <a:r>
              <a:rPr lang="en-US" dirty="0"/>
              <a:t>your Registration From must be in by April 5 </a:t>
            </a:r>
          </a:p>
          <a:p>
            <a:pPr lvl="1"/>
            <a:r>
              <a:rPr lang="en-US" dirty="0"/>
              <a:t>you will automatically be given your test date/time</a:t>
            </a:r>
          </a:p>
          <a:p>
            <a:r>
              <a:rPr lang="en-US" dirty="0"/>
              <a:t>Keep in mind, you are building your COLLEGE transcript</a:t>
            </a:r>
          </a:p>
          <a:p>
            <a:pPr lvl="1"/>
            <a:r>
              <a:rPr lang="en-US" dirty="0"/>
              <a:t>make sure you have enough time to devote and feel prepared to do well in the course</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6613" y="6353826"/>
            <a:ext cx="504174" cy="504174"/>
          </a:xfrm>
          <a:prstGeom prst="rect">
            <a:avLst/>
          </a:prstGeom>
        </p:spPr>
      </p:pic>
    </p:spTree>
    <p:extLst>
      <p:ext uri="{BB962C8B-B14F-4D97-AF65-F5344CB8AC3E}">
        <p14:creationId xmlns:p14="http://schemas.microsoft.com/office/powerpoint/2010/main" val="28818723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2761"/>
            <a:ext cx="7770813" cy="1549935"/>
          </a:xfrm>
        </p:spPr>
        <p:txBody>
          <a:bodyPr/>
          <a:lstStyle/>
          <a:p>
            <a:r>
              <a:rPr lang="en-US" b="1" dirty="0">
                <a:solidFill>
                  <a:srgbClr val="A8CDD7"/>
                </a:solidFill>
              </a:rPr>
              <a:t>Considerations</a:t>
            </a:r>
          </a:p>
        </p:txBody>
      </p:sp>
      <p:sp>
        <p:nvSpPr>
          <p:cNvPr id="3" name="Content Placeholder 2"/>
          <p:cNvSpPr>
            <a:spLocks noGrp="1"/>
          </p:cNvSpPr>
          <p:nvPr>
            <p:ph idx="1"/>
          </p:nvPr>
        </p:nvSpPr>
        <p:spPr>
          <a:xfrm>
            <a:off x="261458" y="1139110"/>
            <a:ext cx="8628088" cy="5490133"/>
          </a:xfrm>
        </p:spPr>
        <p:txBody>
          <a:bodyPr>
            <a:normAutofit fontScale="77500" lnSpcReduction="20000"/>
          </a:bodyPr>
          <a:lstStyle/>
          <a:p>
            <a:pPr marL="0" indent="0" algn="ctr">
              <a:buNone/>
            </a:pPr>
            <a:r>
              <a:rPr lang="en-US" sz="2800" b="1" dirty="0">
                <a:solidFill>
                  <a:srgbClr val="D72A3D"/>
                </a:solidFill>
                <a:latin typeface="Georgia" panose="02040502050405020303" pitchFamily="18" charset="0"/>
                <a:cs typeface="Times New Roman" panose="02020603050405020304" pitchFamily="18" charset="0"/>
              </a:rPr>
              <a:t>Choose wisely; maintain balance &amp; give yourself grace to sleep, study &amp; maintain extra-curricular activities.</a:t>
            </a:r>
          </a:p>
          <a:p>
            <a:r>
              <a:rPr lang="en-US" sz="2800" dirty="0">
                <a:latin typeface="Georgia" panose="02040502050405020303" pitchFamily="18" charset="0"/>
                <a:cs typeface="Times New Roman" panose="02020603050405020304" pitchFamily="18" charset="0"/>
              </a:rPr>
              <a:t>Consider completing your Consumer Education requirement this year if you haven’t already. Pick from one of the two options:</a:t>
            </a:r>
          </a:p>
          <a:p>
            <a:pPr lvl="1"/>
            <a:r>
              <a:rPr lang="en-US" sz="2400" b="1" dirty="0">
                <a:latin typeface="Georgia" panose="02040502050405020303" pitchFamily="18" charset="0"/>
                <a:cs typeface="Times New Roman" panose="02020603050405020304" pitchFamily="18" charset="0"/>
              </a:rPr>
              <a:t>Personal Finance </a:t>
            </a:r>
            <a:r>
              <a:rPr lang="en-US" sz="2400" dirty="0">
                <a:latin typeface="Georgia" panose="02040502050405020303" pitchFamily="18" charset="0"/>
                <a:cs typeface="Times New Roman" panose="02020603050405020304" pitchFamily="18" charset="0"/>
              </a:rPr>
              <a:t>(includes a unit on the role of the government &amp; economics)</a:t>
            </a:r>
          </a:p>
          <a:p>
            <a:pPr lvl="1"/>
            <a:r>
              <a:rPr lang="en-US" sz="2400" b="1" dirty="0">
                <a:latin typeface="Georgia" panose="02040502050405020303" pitchFamily="18" charset="0"/>
                <a:cs typeface="Times New Roman" panose="02020603050405020304" pitchFamily="18" charset="0"/>
              </a:rPr>
              <a:t>Adult Living </a:t>
            </a:r>
            <a:r>
              <a:rPr lang="en-US" sz="2400" dirty="0">
                <a:latin typeface="Georgia" panose="02040502050405020303" pitchFamily="18" charset="0"/>
                <a:cs typeface="Times New Roman" panose="02020603050405020304" pitchFamily="18" charset="0"/>
              </a:rPr>
              <a:t>(includes a unit on relationships</a:t>
            </a:r>
            <a:r>
              <a:rPr lang="en-US" sz="2400" dirty="0">
                <a:latin typeface="Georgia" panose="02040502050405020303" pitchFamily="18" charset="0"/>
                <a:cs typeface="Times New Roman" panose="02020603050405020304" pitchFamily="18" charset="0"/>
                <a:sym typeface="Wingdings" panose="05000000000000000000" pitchFamily="2" charset="2"/>
              </a:rPr>
              <a:t>)</a:t>
            </a:r>
            <a:endParaRPr lang="en-US" sz="2400" dirty="0">
              <a:latin typeface="Georgia" panose="02040502050405020303" pitchFamily="18" charset="0"/>
              <a:cs typeface="Times New Roman" panose="02020603050405020304" pitchFamily="18" charset="0"/>
            </a:endParaRPr>
          </a:p>
          <a:p>
            <a:pPr marL="457200" lvl="1" indent="0" algn="ctr">
              <a:buNone/>
            </a:pPr>
            <a:r>
              <a:rPr lang="en-US" sz="2200" dirty="0">
                <a:latin typeface="Georgia" panose="02040502050405020303" pitchFamily="18" charset="0"/>
                <a:cs typeface="Times New Roman" panose="02020603050405020304" pitchFamily="18" charset="0"/>
              </a:rPr>
              <a:t>**You will create a resume in any Consumer Ed course you take**</a:t>
            </a:r>
            <a:endParaRPr lang="en-US" sz="2800" dirty="0">
              <a:latin typeface="Georgia" panose="02040502050405020303" pitchFamily="18" charset="0"/>
              <a:cs typeface="Times New Roman" panose="02020603050405020304" pitchFamily="18" charset="0"/>
            </a:endParaRPr>
          </a:p>
          <a:p>
            <a:r>
              <a:rPr lang="en-US" sz="2800" dirty="0">
                <a:latin typeface="Georgia" panose="02040502050405020303" pitchFamily="18" charset="0"/>
                <a:cs typeface="Times New Roman" panose="02020603050405020304" pitchFamily="18" charset="0"/>
              </a:rPr>
              <a:t>ALL students are strongly encouraged to take a Science course junior year.</a:t>
            </a:r>
          </a:p>
          <a:p>
            <a:r>
              <a:rPr lang="en-US" sz="2800" dirty="0">
                <a:latin typeface="Georgia" panose="02040502050405020303" pitchFamily="18" charset="0"/>
                <a:cs typeface="Times New Roman" panose="02020603050405020304" pitchFamily="18" charset="0"/>
              </a:rPr>
              <a:t>College-bound students consider taking or continuing World Language course, and/or additional Social Studies (especially if you have not taken any in high school)</a:t>
            </a:r>
            <a:endParaRPr lang="en-US" sz="1400" dirty="0">
              <a:latin typeface="Georgia" panose="02040502050405020303" pitchFamily="18" charset="0"/>
              <a:cs typeface="Times New Roman" panose="02020603050405020304" pitchFamily="18" charset="0"/>
            </a:endParaRPr>
          </a:p>
          <a:p>
            <a:pPr marL="457200" lvl="1" indent="0" algn="ctr">
              <a:buNone/>
            </a:pPr>
            <a:endParaRPr lang="en-US" sz="2200" u="sng" dirty="0">
              <a:latin typeface="Georgia" panose="02040502050405020303" pitchFamily="18" charset="0"/>
              <a:cs typeface="Times New Roman" panose="02020603050405020304" pitchFamily="18" charset="0"/>
            </a:endParaRPr>
          </a:p>
          <a:p>
            <a:pPr marL="0" indent="0" algn="ctr">
              <a:buNone/>
            </a:pPr>
            <a:r>
              <a:rPr lang="en-US" sz="2800" b="1" dirty="0">
                <a:solidFill>
                  <a:srgbClr val="D72A3D"/>
                </a:solidFill>
                <a:latin typeface="Georgia" panose="02040502050405020303" pitchFamily="18" charset="0"/>
                <a:cs typeface="Times New Roman" panose="02020603050405020304" pitchFamily="18" charset="0"/>
              </a:rPr>
              <a:t>Any failed required Sophomore course(s) will be built into your Junior year schedule.</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46" y="6429494"/>
            <a:ext cx="399497" cy="399497"/>
          </a:xfrm>
          <a:prstGeom prst="rect">
            <a:avLst/>
          </a:prstGeom>
        </p:spPr>
      </p:pic>
    </p:spTree>
    <p:extLst>
      <p:ext uri="{BB962C8B-B14F-4D97-AF65-F5344CB8AC3E}">
        <p14:creationId xmlns:p14="http://schemas.microsoft.com/office/powerpoint/2010/main" val="2886079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412"/>
            <a:ext cx="9144000" cy="1195133"/>
          </a:xfrm>
        </p:spPr>
        <p:txBody>
          <a:bodyPr>
            <a:noAutofit/>
          </a:bodyPr>
          <a:lstStyle/>
          <a:p>
            <a:r>
              <a:rPr lang="en-US" b="1" dirty="0">
                <a:solidFill>
                  <a:schemeClr val="accent3"/>
                </a:solidFill>
              </a:rPr>
              <a:t>Now that you know, </a:t>
            </a:r>
            <a:br>
              <a:rPr lang="en-US" b="1" dirty="0">
                <a:solidFill>
                  <a:schemeClr val="accent3"/>
                </a:solidFill>
              </a:rPr>
            </a:br>
            <a:r>
              <a:rPr lang="en-US" b="1" dirty="0">
                <a:solidFill>
                  <a:schemeClr val="accent3"/>
                </a:solidFill>
              </a:rPr>
              <a:t>what do you do next?</a:t>
            </a:r>
          </a:p>
        </p:txBody>
      </p:sp>
      <p:sp>
        <p:nvSpPr>
          <p:cNvPr id="3" name="Content Placeholder 2"/>
          <p:cNvSpPr>
            <a:spLocks noGrp="1"/>
          </p:cNvSpPr>
          <p:nvPr>
            <p:ph idx="1"/>
          </p:nvPr>
        </p:nvSpPr>
        <p:spPr>
          <a:xfrm>
            <a:off x="149404" y="1718002"/>
            <a:ext cx="8833520" cy="5060633"/>
          </a:xfrm>
        </p:spPr>
        <p:txBody>
          <a:bodyPr>
            <a:normAutofit/>
          </a:bodyPr>
          <a:lstStyle/>
          <a:p>
            <a:pPr>
              <a:spcAft>
                <a:spcPts val="1200"/>
              </a:spcAft>
              <a:buFont typeface="Wingdings" charset="2"/>
              <a:buChar char="²"/>
            </a:pPr>
            <a:r>
              <a:rPr lang="en-US" sz="2400" b="1" dirty="0">
                <a:solidFill>
                  <a:schemeClr val="bg2">
                    <a:lumMod val="10000"/>
                    <a:lumOff val="90000"/>
                  </a:schemeClr>
                </a:solidFill>
              </a:rPr>
              <a:t>Ask</a:t>
            </a:r>
            <a:r>
              <a:rPr lang="en-US" sz="2400" dirty="0">
                <a:solidFill>
                  <a:schemeClr val="bg2">
                    <a:lumMod val="10000"/>
                    <a:lumOff val="90000"/>
                  </a:schemeClr>
                </a:solidFill>
              </a:rPr>
              <a:t> </a:t>
            </a:r>
            <a:r>
              <a:rPr lang="en-US" sz="2400" b="1" dirty="0">
                <a:solidFill>
                  <a:schemeClr val="bg2">
                    <a:lumMod val="10000"/>
                    <a:lumOff val="90000"/>
                  </a:schemeClr>
                </a:solidFill>
              </a:rPr>
              <a:t>questions</a:t>
            </a:r>
            <a:r>
              <a:rPr lang="en-US" sz="2400" dirty="0">
                <a:solidFill>
                  <a:schemeClr val="bg2">
                    <a:lumMod val="10000"/>
                    <a:lumOff val="90000"/>
                  </a:schemeClr>
                </a:solidFill>
              </a:rPr>
              <a:t> – talk with your parents, Mrs. Antrim, teachers, friends and upperclassmen about your course options.</a:t>
            </a:r>
          </a:p>
          <a:p>
            <a:pPr>
              <a:spcAft>
                <a:spcPts val="1200"/>
              </a:spcAft>
              <a:buFont typeface="Wingdings" charset="2"/>
              <a:buChar char="²"/>
            </a:pPr>
            <a:r>
              <a:rPr lang="en-US" sz="2400" dirty="0">
                <a:solidFill>
                  <a:schemeClr val="bg2">
                    <a:lumMod val="10000"/>
                    <a:lumOff val="90000"/>
                  </a:schemeClr>
                </a:solidFill>
              </a:rPr>
              <a:t>Find the classes that </a:t>
            </a:r>
            <a:r>
              <a:rPr lang="en-US" sz="2400" b="1" u="sng" dirty="0">
                <a:solidFill>
                  <a:schemeClr val="bg2">
                    <a:lumMod val="10000"/>
                    <a:lumOff val="90000"/>
                  </a:schemeClr>
                </a:solidFill>
              </a:rPr>
              <a:t>fit</a:t>
            </a:r>
            <a:r>
              <a:rPr lang="en-US" sz="2400" dirty="0">
                <a:solidFill>
                  <a:schemeClr val="bg2">
                    <a:lumMod val="10000"/>
                    <a:lumOff val="90000"/>
                  </a:schemeClr>
                </a:solidFill>
              </a:rPr>
              <a:t> </a:t>
            </a:r>
            <a:r>
              <a:rPr lang="en-US" sz="2400" b="1" u="sng" dirty="0">
                <a:solidFill>
                  <a:schemeClr val="bg2">
                    <a:lumMod val="10000"/>
                    <a:lumOff val="90000"/>
                  </a:schemeClr>
                </a:solidFill>
              </a:rPr>
              <a:t>YOU</a:t>
            </a:r>
            <a:r>
              <a:rPr lang="en-US" sz="2400" dirty="0">
                <a:solidFill>
                  <a:schemeClr val="bg2">
                    <a:lumMod val="10000"/>
                    <a:lumOff val="90000"/>
                  </a:schemeClr>
                </a:solidFill>
              </a:rPr>
              <a:t>.  What is important to you, and what options pave the path to your future goals and plans?</a:t>
            </a:r>
          </a:p>
          <a:p>
            <a:pPr>
              <a:spcAft>
                <a:spcPts val="1200"/>
              </a:spcAft>
              <a:buFont typeface="Wingdings" charset="2"/>
              <a:buChar char="²"/>
            </a:pPr>
            <a:r>
              <a:rPr lang="en-US" sz="2400" dirty="0">
                <a:solidFill>
                  <a:schemeClr val="bg2">
                    <a:lumMod val="10000"/>
                    <a:lumOff val="90000"/>
                  </a:schemeClr>
                </a:solidFill>
              </a:rPr>
              <a:t>When your </a:t>
            </a:r>
            <a:r>
              <a:rPr lang="en-US" sz="2400" b="1" dirty="0">
                <a:solidFill>
                  <a:schemeClr val="bg2">
                    <a:lumMod val="10000"/>
                    <a:lumOff val="90000"/>
                  </a:schemeClr>
                </a:solidFill>
              </a:rPr>
              <a:t>transcript</a:t>
            </a:r>
            <a:r>
              <a:rPr lang="en-US" sz="2400" dirty="0">
                <a:solidFill>
                  <a:schemeClr val="bg2">
                    <a:lumMod val="10000"/>
                    <a:lumOff val="90000"/>
                  </a:schemeClr>
                </a:solidFill>
              </a:rPr>
              <a:t> is reviewed by college admissions, military recruiters, and/or future employers does the coursework reflect your interests (elective courses), strengths (increase in GPA), and work ethic (most rigorous coursework shown)?</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8204" y="6323915"/>
            <a:ext cx="454720" cy="454720"/>
          </a:xfrm>
          <a:prstGeom prst="rect">
            <a:avLst/>
          </a:prstGeom>
        </p:spPr>
      </p:pic>
    </p:spTree>
    <p:extLst>
      <p:ext uri="{BB962C8B-B14F-4D97-AF65-F5344CB8AC3E}">
        <p14:creationId xmlns:p14="http://schemas.microsoft.com/office/powerpoint/2010/main" val="3595627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18</TotalTime>
  <Words>2551</Words>
  <Application>Microsoft Office PowerPoint</Application>
  <PresentationFormat>On-screen Show (4:3)</PresentationFormat>
  <Paragraphs>209</Paragraphs>
  <Slides>12</Slides>
  <Notes>12</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Book Antiqua</vt:lpstr>
      <vt:lpstr>Calibri</vt:lpstr>
      <vt:lpstr>Calisto MT</vt:lpstr>
      <vt:lpstr>Century Gothic</vt:lpstr>
      <vt:lpstr>Georgia</vt:lpstr>
      <vt:lpstr>Wingdings</vt:lpstr>
      <vt:lpstr>Story</vt:lpstr>
      <vt:lpstr>Class of 2021: Junior Year Course Selections</vt:lpstr>
      <vt:lpstr>Graduation Requirements 19 total credits required for graduation Plus SAT achievement exam</vt:lpstr>
      <vt:lpstr>Course Selection Timeline</vt:lpstr>
      <vt:lpstr>Your Options</vt:lpstr>
      <vt:lpstr>Honors Information &amp; General Course Sequences</vt:lpstr>
      <vt:lpstr>Dual Credit Information</vt:lpstr>
      <vt:lpstr>Summer Honors Institute with John A. Logan College</vt:lpstr>
      <vt:lpstr>Considerations</vt:lpstr>
      <vt:lpstr>Now that you know,  what do you do next?</vt:lpstr>
      <vt:lpstr>Helpful Resources</vt:lpstr>
      <vt:lpstr>Closing Thoughts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2021: Junior Year Course Selections</dc:title>
  <dc:creator>Krista's MacBook Pro</dc:creator>
  <cp:lastModifiedBy>Big Daddy</cp:lastModifiedBy>
  <cp:revision>4</cp:revision>
  <dcterms:created xsi:type="dcterms:W3CDTF">2019-01-29T02:33:44Z</dcterms:created>
  <dcterms:modified xsi:type="dcterms:W3CDTF">2019-01-30T03:31:57Z</dcterms:modified>
</cp:coreProperties>
</file>